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  <p:sldMasterId id="2147483657" r:id="rId2"/>
  </p:sldMasterIdLst>
  <p:notesMasterIdLst>
    <p:notesMasterId r:id="rId18"/>
  </p:notesMasterIdLst>
  <p:sldIdLst>
    <p:sldId id="256" r:id="rId3"/>
    <p:sldId id="278" r:id="rId4"/>
    <p:sldId id="288" r:id="rId5"/>
    <p:sldId id="296" r:id="rId6"/>
    <p:sldId id="287" r:id="rId7"/>
    <p:sldId id="290" r:id="rId8"/>
    <p:sldId id="293" r:id="rId9"/>
    <p:sldId id="291" r:id="rId10"/>
    <p:sldId id="295" r:id="rId11"/>
    <p:sldId id="299" r:id="rId12"/>
    <p:sldId id="292" r:id="rId13"/>
    <p:sldId id="294" r:id="rId14"/>
    <p:sldId id="298" r:id="rId15"/>
    <p:sldId id="297" r:id="rId16"/>
    <p:sldId id="257" r:id="rId17"/>
  </p:sldIdLst>
  <p:sldSz cx="18288000" cy="10287000"/>
  <p:notesSz cx="6858000" cy="9144000"/>
  <p:embeddedFontLst>
    <p:embeddedFont>
      <p:font typeface="Book Antiqua" pitchFamily="18" charset="0"/>
      <p:regular r:id="rId19"/>
      <p:bold r:id="rId20"/>
      <p:italic r:id="rId21"/>
      <p:boldItalic r:id="rId22"/>
    </p:embeddedFont>
    <p:embeddedFont>
      <p:font typeface="Inter" charset="0"/>
      <p:regular r:id="rId23"/>
      <p:bold r:id="rId24"/>
      <p:italic r:id="rId25"/>
      <p:boldItalic r:id="rId26"/>
    </p:embeddedFont>
    <p:embeddedFont>
      <p:font typeface="Calibri" pitchFamily="3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A0BC"/>
    <a:srgbClr val="859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-63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296953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2" name="Google Shape;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2" name="Google Shape;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 amt="50000"/>
            </a:blip>
            <a:stretch>
              <a:fillRect t="-9219" b="-9219"/>
            </a:stretch>
          </a:blipFill>
          <a:ln>
            <a:noFill/>
          </a:ln>
        </p:spPr>
      </p:sp>
      <p:pic>
        <p:nvPicPr>
          <p:cNvPr id="26" name="Google Shape;2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37635" y="-806925"/>
            <a:ext cx="12032355" cy="12058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 amt="50000"/>
            </a:blip>
            <a:stretch>
              <a:fillRect t="-9219" b="-9219"/>
            </a:stretch>
          </a:blipFill>
          <a:ln>
            <a:noFill/>
          </a:ln>
        </p:spPr>
      </p:sp>
      <p:pic>
        <p:nvPicPr>
          <p:cNvPr id="29" name="Google Shape;29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1774" y="-10471354"/>
            <a:ext cx="15664451" cy="15610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 amt="50000"/>
            </a:blip>
            <a:stretch>
              <a:fillRect t="-9219" b="-9219"/>
            </a:stretch>
          </a:blipFill>
          <a:ln>
            <a:noFill/>
          </a:ln>
        </p:spPr>
      </p:sp>
      <p:pic>
        <p:nvPicPr>
          <p:cNvPr id="32" name="Google Shape;3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528000" y="-7555523"/>
            <a:ext cx="27784750" cy="265230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 amt="50000"/>
            </a:blip>
            <a:stretch>
              <a:fillRect t="-9219" b="-9219"/>
            </a:stretch>
          </a:blipFill>
          <a:ln>
            <a:noFill/>
          </a:ln>
        </p:spPr>
      </p:sp>
      <p:pic>
        <p:nvPicPr>
          <p:cNvPr id="35" name="Google Shape;35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712" y="6338400"/>
            <a:ext cx="16279224" cy="16032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Clr>
                <a:srgbClr val="FFFFFF"/>
              </a:buCl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Clr>
                <a:srgbClr val="FFFFFF"/>
              </a:buCl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2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 amt="50000"/>
            </a:blip>
            <a:stretch>
              <a:fillRect t="-9219" b="-9219"/>
            </a:stretch>
          </a:blipFill>
          <a:ln>
            <a:noFill/>
          </a:ln>
        </p:spPr>
      </p:sp>
      <p:pic>
        <p:nvPicPr>
          <p:cNvPr id="26" name="Google Shape;2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37635" y="-806925"/>
            <a:ext cx="12032355" cy="120580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7022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 amt="50000"/>
            </a:blip>
            <a:stretch>
              <a:fillRect t="-9219" b="-9219"/>
            </a:stretch>
          </a:blipFill>
          <a:ln>
            <a:noFill/>
          </a:ln>
        </p:spPr>
      </p:sp>
      <p:pic>
        <p:nvPicPr>
          <p:cNvPr id="29" name="Google Shape;29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1774" y="-10471354"/>
            <a:ext cx="15664451" cy="156108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5970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 amt="50000"/>
            </a:blip>
            <a:stretch>
              <a:fillRect t="-9219" b="-9219"/>
            </a:stretch>
          </a:blipFill>
          <a:ln>
            <a:noFill/>
          </a:ln>
        </p:spPr>
      </p:sp>
      <p:pic>
        <p:nvPicPr>
          <p:cNvPr id="32" name="Google Shape;3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528000" y="-7555523"/>
            <a:ext cx="27784750" cy="265230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4288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 amt="50000"/>
            </a:blip>
            <a:stretch>
              <a:fillRect t="-9219" b="-9219"/>
            </a:stretch>
          </a:blipFill>
          <a:ln>
            <a:noFill/>
          </a:ln>
        </p:spPr>
      </p:sp>
      <p:pic>
        <p:nvPicPr>
          <p:cNvPr id="35" name="Google Shape;35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712" y="6338400"/>
            <a:ext cx="16279224" cy="1603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0386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f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jfi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5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Inter"/>
              <a:buNone/>
              <a:defRPr sz="44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Char char="•"/>
              <a:defRPr sz="32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"/>
              <a:buChar char="–"/>
              <a:defRPr sz="28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Char char="•"/>
              <a:defRPr sz="24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"/>
              <a:buChar char="–"/>
              <a:defRPr sz="20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"/>
              <a:buChar char="»"/>
              <a:defRPr sz="20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4" r:id="rId4"/>
    <p:sldLayoutId id="214748365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5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Inter"/>
              <a:buNone/>
              <a:defRPr sz="44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Inter"/>
              <a:buChar char="•"/>
              <a:defRPr sz="32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"/>
              <a:buChar char="–"/>
              <a:defRPr sz="28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Inter"/>
              <a:buChar char="•"/>
              <a:defRPr sz="24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"/>
              <a:buChar char="–"/>
              <a:defRPr sz="20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"/>
              <a:buChar char="»"/>
              <a:defRPr sz="20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Inter"/>
              <a:buChar char="•"/>
              <a:defRPr sz="200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rgbClr val="FFFFFF"/>
              </a:buCl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rgbClr val="FFFFFF"/>
              </a:buCl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1983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0.jpg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microsoft.com/office/2007/relationships/hdphoto" Target="../media/hdphoto2.wdp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0.jp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11" Type="http://schemas.openxmlformats.org/officeDocument/2006/relationships/image" Target="../media/image25.jpg"/><Relationship Id="rId5" Type="http://schemas.openxmlformats.org/officeDocument/2006/relationships/image" Target="../media/image19.png"/><Relationship Id="rId10" Type="http://schemas.openxmlformats.org/officeDocument/2006/relationships/image" Target="../media/image24.jp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0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0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10.jp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10.jp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52.png"/><Relationship Id="rId9" Type="http://schemas.openxmlformats.org/officeDocument/2006/relationships/image" Target="../media/image5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6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jp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0.jp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microsoft.com/office/2007/relationships/hdphoto" Target="../media/hdphoto4.wdp"/><Relationship Id="rId10" Type="http://schemas.openxmlformats.org/officeDocument/2006/relationships/hyperlink" Target="mailto:fu.zilair@bashkortostan.ru" TargetMode="External"/><Relationship Id="rId4" Type="http://schemas.openxmlformats.org/officeDocument/2006/relationships/image" Target="../media/image63.jpeg"/><Relationship Id="rId9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4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10537371" y="4484913"/>
            <a:ext cx="7968343" cy="5802087"/>
          </a:xfrm>
          <a:custGeom>
            <a:avLst/>
            <a:gdLst>
              <a:gd name="connsiteX0" fmla="*/ 996287 w 5950424"/>
              <a:gd name="connsiteY0" fmla="*/ 292032 h 5560068"/>
              <a:gd name="connsiteX1" fmla="*/ 914400 w 5950424"/>
              <a:gd name="connsiteY1" fmla="*/ 264737 h 5560068"/>
              <a:gd name="connsiteX2" fmla="*/ 750627 w 5950424"/>
              <a:gd name="connsiteY2" fmla="*/ 237441 h 5560068"/>
              <a:gd name="connsiteX3" fmla="*/ 354842 w 5950424"/>
              <a:gd name="connsiteY3" fmla="*/ 278384 h 5560068"/>
              <a:gd name="connsiteX4" fmla="*/ 300251 w 5950424"/>
              <a:gd name="connsiteY4" fmla="*/ 292032 h 5560068"/>
              <a:gd name="connsiteX5" fmla="*/ 177421 w 5950424"/>
              <a:gd name="connsiteY5" fmla="*/ 332975 h 5560068"/>
              <a:gd name="connsiteX6" fmla="*/ 95535 w 5950424"/>
              <a:gd name="connsiteY6" fmla="*/ 401214 h 5560068"/>
              <a:gd name="connsiteX7" fmla="*/ 40944 w 5950424"/>
              <a:gd name="connsiteY7" fmla="*/ 428510 h 5560068"/>
              <a:gd name="connsiteX8" fmla="*/ 0 w 5950424"/>
              <a:gd name="connsiteY8" fmla="*/ 510396 h 5560068"/>
              <a:gd name="connsiteX9" fmla="*/ 13648 w 5950424"/>
              <a:gd name="connsiteY9" fmla="*/ 578635 h 5560068"/>
              <a:gd name="connsiteX10" fmla="*/ 40944 w 5950424"/>
              <a:gd name="connsiteY10" fmla="*/ 701465 h 5560068"/>
              <a:gd name="connsiteX11" fmla="*/ 68239 w 5950424"/>
              <a:gd name="connsiteY11" fmla="*/ 742408 h 5560068"/>
              <a:gd name="connsiteX12" fmla="*/ 109183 w 5950424"/>
              <a:gd name="connsiteY12" fmla="*/ 824295 h 5560068"/>
              <a:gd name="connsiteX13" fmla="*/ 191069 w 5950424"/>
              <a:gd name="connsiteY13" fmla="*/ 865238 h 5560068"/>
              <a:gd name="connsiteX14" fmla="*/ 272956 w 5950424"/>
              <a:gd name="connsiteY14" fmla="*/ 919829 h 5560068"/>
              <a:gd name="connsiteX15" fmla="*/ 313899 w 5950424"/>
              <a:gd name="connsiteY15" fmla="*/ 974420 h 5560068"/>
              <a:gd name="connsiteX16" fmla="*/ 341194 w 5950424"/>
              <a:gd name="connsiteY16" fmla="*/ 1015364 h 5560068"/>
              <a:gd name="connsiteX17" fmla="*/ 354842 w 5950424"/>
              <a:gd name="connsiteY17" fmla="*/ 1356558 h 5560068"/>
              <a:gd name="connsiteX18" fmla="*/ 368490 w 5950424"/>
              <a:gd name="connsiteY18" fmla="*/ 1397501 h 5560068"/>
              <a:gd name="connsiteX19" fmla="*/ 395786 w 5950424"/>
              <a:gd name="connsiteY19" fmla="*/ 1438444 h 5560068"/>
              <a:gd name="connsiteX20" fmla="*/ 436729 w 5950424"/>
              <a:gd name="connsiteY20" fmla="*/ 1520331 h 5560068"/>
              <a:gd name="connsiteX21" fmla="*/ 477672 w 5950424"/>
              <a:gd name="connsiteY21" fmla="*/ 1547626 h 5560068"/>
              <a:gd name="connsiteX22" fmla="*/ 518615 w 5950424"/>
              <a:gd name="connsiteY22" fmla="*/ 1588569 h 5560068"/>
              <a:gd name="connsiteX23" fmla="*/ 573206 w 5950424"/>
              <a:gd name="connsiteY23" fmla="*/ 1615865 h 5560068"/>
              <a:gd name="connsiteX24" fmla="*/ 655093 w 5950424"/>
              <a:gd name="connsiteY24" fmla="*/ 1670456 h 5560068"/>
              <a:gd name="connsiteX25" fmla="*/ 832514 w 5950424"/>
              <a:gd name="connsiteY25" fmla="*/ 1711399 h 5560068"/>
              <a:gd name="connsiteX26" fmla="*/ 873457 w 5950424"/>
              <a:gd name="connsiteY26" fmla="*/ 1738695 h 5560068"/>
              <a:gd name="connsiteX27" fmla="*/ 887105 w 5950424"/>
              <a:gd name="connsiteY27" fmla="*/ 1806934 h 5560068"/>
              <a:gd name="connsiteX28" fmla="*/ 914400 w 5950424"/>
              <a:gd name="connsiteY28" fmla="*/ 1861525 h 5560068"/>
              <a:gd name="connsiteX29" fmla="*/ 941696 w 5950424"/>
              <a:gd name="connsiteY29" fmla="*/ 1943411 h 5560068"/>
              <a:gd name="connsiteX30" fmla="*/ 968991 w 5950424"/>
              <a:gd name="connsiteY30" fmla="*/ 2025298 h 5560068"/>
              <a:gd name="connsiteX31" fmla="*/ 996287 w 5950424"/>
              <a:gd name="connsiteY31" fmla="*/ 2134480 h 5560068"/>
              <a:gd name="connsiteX32" fmla="*/ 1009935 w 5950424"/>
              <a:gd name="connsiteY32" fmla="*/ 2175423 h 5560068"/>
              <a:gd name="connsiteX33" fmla="*/ 1023583 w 5950424"/>
              <a:gd name="connsiteY33" fmla="*/ 2243662 h 5560068"/>
              <a:gd name="connsiteX34" fmla="*/ 1037230 w 5950424"/>
              <a:gd name="connsiteY34" fmla="*/ 2284605 h 5560068"/>
              <a:gd name="connsiteX35" fmla="*/ 1078174 w 5950424"/>
              <a:gd name="connsiteY35" fmla="*/ 2421083 h 5560068"/>
              <a:gd name="connsiteX36" fmla="*/ 1091821 w 5950424"/>
              <a:gd name="connsiteY36" fmla="*/ 2612152 h 5560068"/>
              <a:gd name="connsiteX37" fmla="*/ 1105469 w 5950424"/>
              <a:gd name="connsiteY37" fmla="*/ 2653095 h 5560068"/>
              <a:gd name="connsiteX38" fmla="*/ 1201003 w 5950424"/>
              <a:gd name="connsiteY38" fmla="*/ 2680390 h 5560068"/>
              <a:gd name="connsiteX39" fmla="*/ 1269242 w 5950424"/>
              <a:gd name="connsiteY39" fmla="*/ 2694038 h 5560068"/>
              <a:gd name="connsiteX40" fmla="*/ 1310186 w 5950424"/>
              <a:gd name="connsiteY40" fmla="*/ 2721334 h 5560068"/>
              <a:gd name="connsiteX41" fmla="*/ 1419368 w 5950424"/>
              <a:gd name="connsiteY41" fmla="*/ 2748629 h 5560068"/>
              <a:gd name="connsiteX42" fmla="*/ 1514902 w 5950424"/>
              <a:gd name="connsiteY42" fmla="*/ 2789572 h 5560068"/>
              <a:gd name="connsiteX43" fmla="*/ 1610436 w 5950424"/>
              <a:gd name="connsiteY43" fmla="*/ 2857811 h 5560068"/>
              <a:gd name="connsiteX44" fmla="*/ 1665027 w 5950424"/>
              <a:gd name="connsiteY44" fmla="*/ 2871459 h 5560068"/>
              <a:gd name="connsiteX45" fmla="*/ 1774209 w 5950424"/>
              <a:gd name="connsiteY45" fmla="*/ 2966993 h 5560068"/>
              <a:gd name="connsiteX46" fmla="*/ 1801505 w 5950424"/>
              <a:gd name="connsiteY46" fmla="*/ 3048880 h 5560068"/>
              <a:gd name="connsiteX47" fmla="*/ 1815153 w 5950424"/>
              <a:gd name="connsiteY47" fmla="*/ 3144414 h 5560068"/>
              <a:gd name="connsiteX48" fmla="*/ 1856096 w 5950424"/>
              <a:gd name="connsiteY48" fmla="*/ 3280892 h 5560068"/>
              <a:gd name="connsiteX49" fmla="*/ 1883391 w 5950424"/>
              <a:gd name="connsiteY49" fmla="*/ 3431017 h 5560068"/>
              <a:gd name="connsiteX50" fmla="*/ 1910687 w 5950424"/>
              <a:gd name="connsiteY50" fmla="*/ 3471961 h 5560068"/>
              <a:gd name="connsiteX51" fmla="*/ 1924335 w 5950424"/>
              <a:gd name="connsiteY51" fmla="*/ 3512904 h 5560068"/>
              <a:gd name="connsiteX52" fmla="*/ 1965278 w 5950424"/>
              <a:gd name="connsiteY52" fmla="*/ 3526552 h 5560068"/>
              <a:gd name="connsiteX53" fmla="*/ 2306472 w 5950424"/>
              <a:gd name="connsiteY53" fmla="*/ 3540199 h 5560068"/>
              <a:gd name="connsiteX54" fmla="*/ 2361063 w 5950424"/>
              <a:gd name="connsiteY54" fmla="*/ 3553847 h 5560068"/>
              <a:gd name="connsiteX55" fmla="*/ 2415654 w 5950424"/>
              <a:gd name="connsiteY55" fmla="*/ 3581143 h 5560068"/>
              <a:gd name="connsiteX56" fmla="*/ 2456597 w 5950424"/>
              <a:gd name="connsiteY56" fmla="*/ 3594790 h 5560068"/>
              <a:gd name="connsiteX57" fmla="*/ 2552132 w 5950424"/>
              <a:gd name="connsiteY57" fmla="*/ 3635734 h 5560068"/>
              <a:gd name="connsiteX58" fmla="*/ 2620371 w 5950424"/>
              <a:gd name="connsiteY58" fmla="*/ 3731268 h 5560068"/>
              <a:gd name="connsiteX59" fmla="*/ 2647666 w 5950424"/>
              <a:gd name="connsiteY59" fmla="*/ 3772211 h 5560068"/>
              <a:gd name="connsiteX60" fmla="*/ 2674962 w 5950424"/>
              <a:gd name="connsiteY60" fmla="*/ 3854098 h 5560068"/>
              <a:gd name="connsiteX61" fmla="*/ 2688609 w 5950424"/>
              <a:gd name="connsiteY61" fmla="*/ 3895041 h 5560068"/>
              <a:gd name="connsiteX62" fmla="*/ 2743200 w 5950424"/>
              <a:gd name="connsiteY62" fmla="*/ 4031519 h 5560068"/>
              <a:gd name="connsiteX63" fmla="*/ 2756848 w 5950424"/>
              <a:gd name="connsiteY63" fmla="*/ 4072462 h 5560068"/>
              <a:gd name="connsiteX64" fmla="*/ 2811439 w 5950424"/>
              <a:gd name="connsiteY64" fmla="*/ 4222587 h 5560068"/>
              <a:gd name="connsiteX65" fmla="*/ 2825087 w 5950424"/>
              <a:gd name="connsiteY65" fmla="*/ 4277178 h 5560068"/>
              <a:gd name="connsiteX66" fmla="*/ 2838735 w 5950424"/>
              <a:gd name="connsiteY66" fmla="*/ 4318122 h 5560068"/>
              <a:gd name="connsiteX67" fmla="*/ 2893326 w 5950424"/>
              <a:gd name="connsiteY67" fmla="*/ 4440952 h 5560068"/>
              <a:gd name="connsiteX68" fmla="*/ 3043451 w 5950424"/>
              <a:gd name="connsiteY68" fmla="*/ 4468247 h 5560068"/>
              <a:gd name="connsiteX69" fmla="*/ 3125338 w 5950424"/>
              <a:gd name="connsiteY69" fmla="*/ 4604725 h 5560068"/>
              <a:gd name="connsiteX70" fmla="*/ 3152633 w 5950424"/>
              <a:gd name="connsiteY70" fmla="*/ 4686611 h 5560068"/>
              <a:gd name="connsiteX71" fmla="*/ 3138986 w 5950424"/>
              <a:gd name="connsiteY71" fmla="*/ 4932271 h 5560068"/>
              <a:gd name="connsiteX72" fmla="*/ 3098042 w 5950424"/>
              <a:gd name="connsiteY72" fmla="*/ 4959566 h 5560068"/>
              <a:gd name="connsiteX73" fmla="*/ 2947917 w 5950424"/>
              <a:gd name="connsiteY73" fmla="*/ 5000510 h 5560068"/>
              <a:gd name="connsiteX74" fmla="*/ 2906974 w 5950424"/>
              <a:gd name="connsiteY74" fmla="*/ 5014158 h 5560068"/>
              <a:gd name="connsiteX75" fmla="*/ 2852383 w 5950424"/>
              <a:gd name="connsiteY75" fmla="*/ 5096044 h 5560068"/>
              <a:gd name="connsiteX76" fmla="*/ 2866030 w 5950424"/>
              <a:gd name="connsiteY76" fmla="*/ 5150635 h 5560068"/>
              <a:gd name="connsiteX77" fmla="*/ 2947917 w 5950424"/>
              <a:gd name="connsiteY77" fmla="*/ 5205226 h 5560068"/>
              <a:gd name="connsiteX78" fmla="*/ 2961565 w 5950424"/>
              <a:gd name="connsiteY78" fmla="*/ 5246169 h 5560068"/>
              <a:gd name="connsiteX79" fmla="*/ 2988860 w 5950424"/>
              <a:gd name="connsiteY79" fmla="*/ 5491829 h 5560068"/>
              <a:gd name="connsiteX80" fmla="*/ 3029803 w 5950424"/>
              <a:gd name="connsiteY80" fmla="*/ 5519125 h 5560068"/>
              <a:gd name="connsiteX81" fmla="*/ 3166281 w 5950424"/>
              <a:gd name="connsiteY81" fmla="*/ 5546420 h 5560068"/>
              <a:gd name="connsiteX82" fmla="*/ 3220872 w 5950424"/>
              <a:gd name="connsiteY82" fmla="*/ 5560068 h 5560068"/>
              <a:gd name="connsiteX83" fmla="*/ 4080681 w 5950424"/>
              <a:gd name="connsiteY83" fmla="*/ 5546420 h 5560068"/>
              <a:gd name="connsiteX84" fmla="*/ 4121624 w 5950424"/>
              <a:gd name="connsiteY84" fmla="*/ 5532772 h 5560068"/>
              <a:gd name="connsiteX85" fmla="*/ 4230806 w 5950424"/>
              <a:gd name="connsiteY85" fmla="*/ 5519125 h 5560068"/>
              <a:gd name="connsiteX86" fmla="*/ 4449171 w 5950424"/>
              <a:gd name="connsiteY86" fmla="*/ 5491829 h 5560068"/>
              <a:gd name="connsiteX87" fmla="*/ 4558353 w 5950424"/>
              <a:gd name="connsiteY87" fmla="*/ 5464534 h 5560068"/>
              <a:gd name="connsiteX88" fmla="*/ 4599296 w 5950424"/>
              <a:gd name="connsiteY88" fmla="*/ 5450886 h 5560068"/>
              <a:gd name="connsiteX89" fmla="*/ 4749421 w 5950424"/>
              <a:gd name="connsiteY89" fmla="*/ 5437238 h 5560068"/>
              <a:gd name="connsiteX90" fmla="*/ 5704765 w 5950424"/>
              <a:gd name="connsiteY90" fmla="*/ 5450886 h 5560068"/>
              <a:gd name="connsiteX91" fmla="*/ 5759356 w 5950424"/>
              <a:gd name="connsiteY91" fmla="*/ 5478181 h 5560068"/>
              <a:gd name="connsiteX92" fmla="*/ 5800299 w 5950424"/>
              <a:gd name="connsiteY92" fmla="*/ 5491829 h 5560068"/>
              <a:gd name="connsiteX93" fmla="*/ 5868538 w 5950424"/>
              <a:gd name="connsiteY93" fmla="*/ 5478181 h 5560068"/>
              <a:gd name="connsiteX94" fmla="*/ 5895833 w 5950424"/>
              <a:gd name="connsiteY94" fmla="*/ 5437238 h 5560068"/>
              <a:gd name="connsiteX95" fmla="*/ 5868538 w 5950424"/>
              <a:gd name="connsiteY95" fmla="*/ 5164283 h 5560068"/>
              <a:gd name="connsiteX96" fmla="*/ 5841242 w 5950424"/>
              <a:gd name="connsiteY96" fmla="*/ 5109692 h 5560068"/>
              <a:gd name="connsiteX97" fmla="*/ 5827594 w 5950424"/>
              <a:gd name="connsiteY97" fmla="*/ 5027805 h 5560068"/>
              <a:gd name="connsiteX98" fmla="*/ 5800299 w 5950424"/>
              <a:gd name="connsiteY98" fmla="*/ 4973214 h 5560068"/>
              <a:gd name="connsiteX99" fmla="*/ 5786651 w 5950424"/>
              <a:gd name="connsiteY99" fmla="*/ 4932271 h 5560068"/>
              <a:gd name="connsiteX100" fmla="*/ 5773003 w 5950424"/>
              <a:gd name="connsiteY100" fmla="*/ 3485608 h 5560068"/>
              <a:gd name="connsiteX101" fmla="*/ 5786651 w 5950424"/>
              <a:gd name="connsiteY101" fmla="*/ 3444665 h 5560068"/>
              <a:gd name="connsiteX102" fmla="*/ 5813947 w 5950424"/>
              <a:gd name="connsiteY102" fmla="*/ 3335483 h 5560068"/>
              <a:gd name="connsiteX103" fmla="*/ 5841242 w 5950424"/>
              <a:gd name="connsiteY103" fmla="*/ 3171710 h 5560068"/>
              <a:gd name="connsiteX104" fmla="*/ 5854890 w 5950424"/>
              <a:gd name="connsiteY104" fmla="*/ 3103471 h 5560068"/>
              <a:gd name="connsiteX105" fmla="*/ 5882186 w 5950424"/>
              <a:gd name="connsiteY105" fmla="*/ 3062528 h 5560068"/>
              <a:gd name="connsiteX106" fmla="*/ 5909481 w 5950424"/>
              <a:gd name="connsiteY106" fmla="*/ 2994289 h 5560068"/>
              <a:gd name="connsiteX107" fmla="*/ 5923129 w 5950424"/>
              <a:gd name="connsiteY107" fmla="*/ 2939698 h 5560068"/>
              <a:gd name="connsiteX108" fmla="*/ 5950424 w 5950424"/>
              <a:gd name="connsiteY108" fmla="*/ 2857811 h 5560068"/>
              <a:gd name="connsiteX109" fmla="*/ 5936777 w 5950424"/>
              <a:gd name="connsiteY109" fmla="*/ 2598504 h 5560068"/>
              <a:gd name="connsiteX110" fmla="*/ 5923129 w 5950424"/>
              <a:gd name="connsiteY110" fmla="*/ 2557561 h 5560068"/>
              <a:gd name="connsiteX111" fmla="*/ 5895833 w 5950424"/>
              <a:gd name="connsiteY111" fmla="*/ 2448378 h 5560068"/>
              <a:gd name="connsiteX112" fmla="*/ 5882186 w 5950424"/>
              <a:gd name="connsiteY112" fmla="*/ 2352844 h 5560068"/>
              <a:gd name="connsiteX113" fmla="*/ 5854890 w 5950424"/>
              <a:gd name="connsiteY113" fmla="*/ 2257310 h 5560068"/>
              <a:gd name="connsiteX114" fmla="*/ 5841242 w 5950424"/>
              <a:gd name="connsiteY114" fmla="*/ 2161775 h 5560068"/>
              <a:gd name="connsiteX115" fmla="*/ 5827594 w 5950424"/>
              <a:gd name="connsiteY115" fmla="*/ 2120832 h 5560068"/>
              <a:gd name="connsiteX116" fmla="*/ 5813947 w 5950424"/>
              <a:gd name="connsiteY116" fmla="*/ 2038946 h 5560068"/>
              <a:gd name="connsiteX117" fmla="*/ 5800299 w 5950424"/>
              <a:gd name="connsiteY117" fmla="*/ 537692 h 5560068"/>
              <a:gd name="connsiteX118" fmla="*/ 5773003 w 5950424"/>
              <a:gd name="connsiteY118" fmla="*/ 401214 h 5560068"/>
              <a:gd name="connsiteX119" fmla="*/ 5759356 w 5950424"/>
              <a:gd name="connsiteY119" fmla="*/ 319328 h 5560068"/>
              <a:gd name="connsiteX120" fmla="*/ 5691117 w 5950424"/>
              <a:gd name="connsiteY120" fmla="*/ 237441 h 5560068"/>
              <a:gd name="connsiteX121" fmla="*/ 5527344 w 5950424"/>
              <a:gd name="connsiteY121" fmla="*/ 210146 h 5560068"/>
              <a:gd name="connsiteX122" fmla="*/ 5363571 w 5950424"/>
              <a:gd name="connsiteY122" fmla="*/ 182850 h 5560068"/>
              <a:gd name="connsiteX123" fmla="*/ 5022377 w 5950424"/>
              <a:gd name="connsiteY123" fmla="*/ 141907 h 5560068"/>
              <a:gd name="connsiteX124" fmla="*/ 4940490 w 5950424"/>
              <a:gd name="connsiteY124" fmla="*/ 128259 h 5560068"/>
              <a:gd name="connsiteX125" fmla="*/ 4872251 w 5950424"/>
              <a:gd name="connsiteY125" fmla="*/ 114611 h 5560068"/>
              <a:gd name="connsiteX126" fmla="*/ 4763069 w 5950424"/>
              <a:gd name="connsiteY126" fmla="*/ 100964 h 5560068"/>
              <a:gd name="connsiteX127" fmla="*/ 2961565 w 5950424"/>
              <a:gd name="connsiteY127" fmla="*/ 60020 h 5560068"/>
              <a:gd name="connsiteX128" fmla="*/ 2647666 w 5950424"/>
              <a:gd name="connsiteY128" fmla="*/ 32725 h 5560068"/>
              <a:gd name="connsiteX129" fmla="*/ 2579427 w 5950424"/>
              <a:gd name="connsiteY129" fmla="*/ 19077 h 5560068"/>
              <a:gd name="connsiteX130" fmla="*/ 2497541 w 5950424"/>
              <a:gd name="connsiteY130" fmla="*/ 5429 h 5560068"/>
              <a:gd name="connsiteX131" fmla="*/ 1269242 w 5950424"/>
              <a:gd name="connsiteY131" fmla="*/ 32725 h 5560068"/>
              <a:gd name="connsiteX132" fmla="*/ 1228299 w 5950424"/>
              <a:gd name="connsiteY132" fmla="*/ 46372 h 5560068"/>
              <a:gd name="connsiteX133" fmla="*/ 1146412 w 5950424"/>
              <a:gd name="connsiteY133" fmla="*/ 60020 h 5560068"/>
              <a:gd name="connsiteX134" fmla="*/ 1050878 w 5950424"/>
              <a:gd name="connsiteY134" fmla="*/ 87316 h 5560068"/>
              <a:gd name="connsiteX135" fmla="*/ 996287 w 5950424"/>
              <a:gd name="connsiteY135" fmla="*/ 100964 h 5560068"/>
              <a:gd name="connsiteX136" fmla="*/ 955344 w 5950424"/>
              <a:gd name="connsiteY136" fmla="*/ 114611 h 5560068"/>
              <a:gd name="connsiteX137" fmla="*/ 832514 w 5950424"/>
              <a:gd name="connsiteY137" fmla="*/ 141907 h 5560068"/>
              <a:gd name="connsiteX138" fmla="*/ 777923 w 5950424"/>
              <a:gd name="connsiteY138" fmla="*/ 169202 h 5560068"/>
              <a:gd name="connsiteX139" fmla="*/ 709684 w 5950424"/>
              <a:gd name="connsiteY139" fmla="*/ 182850 h 5560068"/>
              <a:gd name="connsiteX140" fmla="*/ 627797 w 5950424"/>
              <a:gd name="connsiteY140" fmla="*/ 210146 h 5560068"/>
              <a:gd name="connsiteX141" fmla="*/ 586854 w 5950424"/>
              <a:gd name="connsiteY141" fmla="*/ 223793 h 5560068"/>
              <a:gd name="connsiteX142" fmla="*/ 477672 w 5950424"/>
              <a:gd name="connsiteY142" fmla="*/ 264737 h 5560068"/>
              <a:gd name="connsiteX143" fmla="*/ 436729 w 5950424"/>
              <a:gd name="connsiteY143" fmla="*/ 292032 h 5560068"/>
              <a:gd name="connsiteX144" fmla="*/ 382138 w 5950424"/>
              <a:gd name="connsiteY144" fmla="*/ 305680 h 5560068"/>
              <a:gd name="connsiteX145" fmla="*/ 300251 w 5950424"/>
              <a:gd name="connsiteY145" fmla="*/ 332975 h 5560068"/>
              <a:gd name="connsiteX146" fmla="*/ 259308 w 5950424"/>
              <a:gd name="connsiteY146" fmla="*/ 360271 h 556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5950424" h="5560068">
                <a:moveTo>
                  <a:pt x="996287" y="292032"/>
                </a:moveTo>
                <a:cubicBezTo>
                  <a:pt x="968991" y="282934"/>
                  <a:pt x="942613" y="270380"/>
                  <a:pt x="914400" y="264737"/>
                </a:cubicBezTo>
                <a:cubicBezTo>
                  <a:pt x="685859" y="219029"/>
                  <a:pt x="862576" y="274757"/>
                  <a:pt x="750627" y="237441"/>
                </a:cubicBezTo>
                <a:cubicBezTo>
                  <a:pt x="679502" y="243907"/>
                  <a:pt x="466267" y="258125"/>
                  <a:pt x="354842" y="278384"/>
                </a:cubicBezTo>
                <a:cubicBezTo>
                  <a:pt x="336387" y="281739"/>
                  <a:pt x="318448" y="287483"/>
                  <a:pt x="300251" y="292032"/>
                </a:cubicBezTo>
                <a:cubicBezTo>
                  <a:pt x="207220" y="354054"/>
                  <a:pt x="324520" y="283942"/>
                  <a:pt x="177421" y="332975"/>
                </a:cubicBezTo>
                <a:cubicBezTo>
                  <a:pt x="136810" y="346512"/>
                  <a:pt x="128789" y="377461"/>
                  <a:pt x="95535" y="401214"/>
                </a:cubicBezTo>
                <a:cubicBezTo>
                  <a:pt x="78980" y="413039"/>
                  <a:pt x="59141" y="419411"/>
                  <a:pt x="40944" y="428510"/>
                </a:cubicBezTo>
                <a:cubicBezTo>
                  <a:pt x="27143" y="449210"/>
                  <a:pt x="0" y="482144"/>
                  <a:pt x="0" y="510396"/>
                </a:cubicBezTo>
                <a:cubicBezTo>
                  <a:pt x="0" y="533593"/>
                  <a:pt x="9498" y="555812"/>
                  <a:pt x="13648" y="578635"/>
                </a:cubicBezTo>
                <a:cubicBezTo>
                  <a:pt x="19639" y="611586"/>
                  <a:pt x="23755" y="667087"/>
                  <a:pt x="40944" y="701465"/>
                </a:cubicBezTo>
                <a:cubicBezTo>
                  <a:pt x="48279" y="716136"/>
                  <a:pt x="60904" y="727737"/>
                  <a:pt x="68239" y="742408"/>
                </a:cubicBezTo>
                <a:cubicBezTo>
                  <a:pt x="90439" y="786809"/>
                  <a:pt x="70070" y="785183"/>
                  <a:pt x="109183" y="824295"/>
                </a:cubicBezTo>
                <a:cubicBezTo>
                  <a:pt x="154623" y="869734"/>
                  <a:pt x="141120" y="837488"/>
                  <a:pt x="191069" y="865238"/>
                </a:cubicBezTo>
                <a:cubicBezTo>
                  <a:pt x="219746" y="881170"/>
                  <a:pt x="272956" y="919829"/>
                  <a:pt x="272956" y="919829"/>
                </a:cubicBezTo>
                <a:cubicBezTo>
                  <a:pt x="286604" y="938026"/>
                  <a:pt x="300678" y="955911"/>
                  <a:pt x="313899" y="974420"/>
                </a:cubicBezTo>
                <a:cubicBezTo>
                  <a:pt x="323433" y="987767"/>
                  <a:pt x="339447" y="999055"/>
                  <a:pt x="341194" y="1015364"/>
                </a:cubicBezTo>
                <a:cubicBezTo>
                  <a:pt x="353320" y="1128539"/>
                  <a:pt x="346732" y="1243025"/>
                  <a:pt x="354842" y="1356558"/>
                </a:cubicBezTo>
                <a:cubicBezTo>
                  <a:pt x="355867" y="1370907"/>
                  <a:pt x="362056" y="1384634"/>
                  <a:pt x="368490" y="1397501"/>
                </a:cubicBezTo>
                <a:cubicBezTo>
                  <a:pt x="375826" y="1412172"/>
                  <a:pt x="386687" y="1424796"/>
                  <a:pt x="395786" y="1438444"/>
                </a:cubicBezTo>
                <a:cubicBezTo>
                  <a:pt x="406886" y="1471745"/>
                  <a:pt x="410271" y="1493873"/>
                  <a:pt x="436729" y="1520331"/>
                </a:cubicBezTo>
                <a:cubicBezTo>
                  <a:pt x="448327" y="1531929"/>
                  <a:pt x="465071" y="1537125"/>
                  <a:pt x="477672" y="1547626"/>
                </a:cubicBezTo>
                <a:cubicBezTo>
                  <a:pt x="492499" y="1559982"/>
                  <a:pt x="502909" y="1577351"/>
                  <a:pt x="518615" y="1588569"/>
                </a:cubicBezTo>
                <a:cubicBezTo>
                  <a:pt x="535170" y="1600394"/>
                  <a:pt x="555760" y="1605398"/>
                  <a:pt x="573206" y="1615865"/>
                </a:cubicBezTo>
                <a:cubicBezTo>
                  <a:pt x="601336" y="1632743"/>
                  <a:pt x="627797" y="1652259"/>
                  <a:pt x="655093" y="1670456"/>
                </a:cubicBezTo>
                <a:cubicBezTo>
                  <a:pt x="695969" y="1697707"/>
                  <a:pt x="788466" y="1705107"/>
                  <a:pt x="832514" y="1711399"/>
                </a:cubicBezTo>
                <a:cubicBezTo>
                  <a:pt x="846162" y="1720498"/>
                  <a:pt x="865319" y="1724454"/>
                  <a:pt x="873457" y="1738695"/>
                </a:cubicBezTo>
                <a:cubicBezTo>
                  <a:pt x="884966" y="1758836"/>
                  <a:pt x="879770" y="1784928"/>
                  <a:pt x="887105" y="1806934"/>
                </a:cubicBezTo>
                <a:cubicBezTo>
                  <a:pt x="893539" y="1826235"/>
                  <a:pt x="906844" y="1842635"/>
                  <a:pt x="914400" y="1861525"/>
                </a:cubicBezTo>
                <a:cubicBezTo>
                  <a:pt x="925086" y="1888239"/>
                  <a:pt x="932597" y="1916116"/>
                  <a:pt x="941696" y="1943411"/>
                </a:cubicBezTo>
                <a:cubicBezTo>
                  <a:pt x="941699" y="1943421"/>
                  <a:pt x="968988" y="2025287"/>
                  <a:pt x="968991" y="2025298"/>
                </a:cubicBezTo>
                <a:lnTo>
                  <a:pt x="996287" y="2134480"/>
                </a:lnTo>
                <a:cubicBezTo>
                  <a:pt x="999776" y="2148436"/>
                  <a:pt x="1006446" y="2161467"/>
                  <a:pt x="1009935" y="2175423"/>
                </a:cubicBezTo>
                <a:cubicBezTo>
                  <a:pt x="1015561" y="2197927"/>
                  <a:pt x="1017957" y="2221158"/>
                  <a:pt x="1023583" y="2243662"/>
                </a:cubicBezTo>
                <a:cubicBezTo>
                  <a:pt x="1027072" y="2257618"/>
                  <a:pt x="1034109" y="2270562"/>
                  <a:pt x="1037230" y="2284605"/>
                </a:cubicBezTo>
                <a:cubicBezTo>
                  <a:pt x="1064417" y="2406948"/>
                  <a:pt x="1031008" y="2326752"/>
                  <a:pt x="1078174" y="2421083"/>
                </a:cubicBezTo>
                <a:cubicBezTo>
                  <a:pt x="1082723" y="2484773"/>
                  <a:pt x="1084361" y="2548737"/>
                  <a:pt x="1091821" y="2612152"/>
                </a:cubicBezTo>
                <a:cubicBezTo>
                  <a:pt x="1093502" y="2626439"/>
                  <a:pt x="1095297" y="2642923"/>
                  <a:pt x="1105469" y="2653095"/>
                </a:cubicBezTo>
                <a:cubicBezTo>
                  <a:pt x="1111984" y="2659610"/>
                  <a:pt x="1200545" y="2680288"/>
                  <a:pt x="1201003" y="2680390"/>
                </a:cubicBezTo>
                <a:cubicBezTo>
                  <a:pt x="1223647" y="2685422"/>
                  <a:pt x="1246496" y="2689489"/>
                  <a:pt x="1269242" y="2694038"/>
                </a:cubicBezTo>
                <a:cubicBezTo>
                  <a:pt x="1282890" y="2703137"/>
                  <a:pt x="1294828" y="2715575"/>
                  <a:pt x="1310186" y="2721334"/>
                </a:cubicBezTo>
                <a:cubicBezTo>
                  <a:pt x="1481069" y="2785415"/>
                  <a:pt x="1301507" y="2698117"/>
                  <a:pt x="1419368" y="2748629"/>
                </a:cubicBezTo>
                <a:cubicBezTo>
                  <a:pt x="1537412" y="2799220"/>
                  <a:pt x="1418889" y="2757569"/>
                  <a:pt x="1514902" y="2789572"/>
                </a:cubicBezTo>
                <a:cubicBezTo>
                  <a:pt x="1521119" y="2794235"/>
                  <a:pt x="1594911" y="2851157"/>
                  <a:pt x="1610436" y="2857811"/>
                </a:cubicBezTo>
                <a:cubicBezTo>
                  <a:pt x="1627676" y="2865200"/>
                  <a:pt x="1646830" y="2866910"/>
                  <a:pt x="1665027" y="2871459"/>
                </a:cubicBezTo>
                <a:cubicBezTo>
                  <a:pt x="1717464" y="2906417"/>
                  <a:pt x="1750265" y="2913120"/>
                  <a:pt x="1774209" y="2966993"/>
                </a:cubicBezTo>
                <a:cubicBezTo>
                  <a:pt x="1785894" y="2993285"/>
                  <a:pt x="1801505" y="3048880"/>
                  <a:pt x="1801505" y="3048880"/>
                </a:cubicBezTo>
                <a:cubicBezTo>
                  <a:pt x="1806054" y="3080725"/>
                  <a:pt x="1807920" y="3113070"/>
                  <a:pt x="1815153" y="3144414"/>
                </a:cubicBezTo>
                <a:cubicBezTo>
                  <a:pt x="1836992" y="3239050"/>
                  <a:pt x="1842893" y="3201677"/>
                  <a:pt x="1856096" y="3280892"/>
                </a:cubicBezTo>
                <a:cubicBezTo>
                  <a:pt x="1863151" y="3323224"/>
                  <a:pt x="1861432" y="3387098"/>
                  <a:pt x="1883391" y="3431017"/>
                </a:cubicBezTo>
                <a:cubicBezTo>
                  <a:pt x="1890727" y="3445688"/>
                  <a:pt x="1903351" y="3457290"/>
                  <a:pt x="1910687" y="3471961"/>
                </a:cubicBezTo>
                <a:cubicBezTo>
                  <a:pt x="1917121" y="3484828"/>
                  <a:pt x="1914163" y="3502732"/>
                  <a:pt x="1924335" y="3512904"/>
                </a:cubicBezTo>
                <a:cubicBezTo>
                  <a:pt x="1934507" y="3523076"/>
                  <a:pt x="1950929" y="3525527"/>
                  <a:pt x="1965278" y="3526552"/>
                </a:cubicBezTo>
                <a:cubicBezTo>
                  <a:pt x="2078811" y="3534661"/>
                  <a:pt x="2192741" y="3535650"/>
                  <a:pt x="2306472" y="3540199"/>
                </a:cubicBezTo>
                <a:cubicBezTo>
                  <a:pt x="2324669" y="3544748"/>
                  <a:pt x="2343500" y="3547261"/>
                  <a:pt x="2361063" y="3553847"/>
                </a:cubicBezTo>
                <a:cubicBezTo>
                  <a:pt x="2380113" y="3560991"/>
                  <a:pt x="2396954" y="3573129"/>
                  <a:pt x="2415654" y="3581143"/>
                </a:cubicBezTo>
                <a:cubicBezTo>
                  <a:pt x="2428877" y="3586810"/>
                  <a:pt x="2443374" y="3589123"/>
                  <a:pt x="2456597" y="3594790"/>
                </a:cubicBezTo>
                <a:cubicBezTo>
                  <a:pt x="2574662" y="3645389"/>
                  <a:pt x="2456105" y="3603724"/>
                  <a:pt x="2552132" y="3635734"/>
                </a:cubicBezTo>
                <a:cubicBezTo>
                  <a:pt x="2618821" y="3702423"/>
                  <a:pt x="2572469" y="3647440"/>
                  <a:pt x="2620371" y="3731268"/>
                </a:cubicBezTo>
                <a:cubicBezTo>
                  <a:pt x="2628509" y="3745509"/>
                  <a:pt x="2641004" y="3757222"/>
                  <a:pt x="2647666" y="3772211"/>
                </a:cubicBezTo>
                <a:cubicBezTo>
                  <a:pt x="2659351" y="3798503"/>
                  <a:pt x="2665864" y="3826802"/>
                  <a:pt x="2674962" y="3854098"/>
                </a:cubicBezTo>
                <a:cubicBezTo>
                  <a:pt x="2679511" y="3867746"/>
                  <a:pt x="2682175" y="3882174"/>
                  <a:pt x="2688609" y="3895041"/>
                </a:cubicBezTo>
                <a:cubicBezTo>
                  <a:pt x="2728774" y="3975369"/>
                  <a:pt x="2709470" y="3930328"/>
                  <a:pt x="2743200" y="4031519"/>
                </a:cubicBezTo>
                <a:cubicBezTo>
                  <a:pt x="2747749" y="4045167"/>
                  <a:pt x="2753359" y="4058506"/>
                  <a:pt x="2756848" y="4072462"/>
                </a:cubicBezTo>
                <a:cubicBezTo>
                  <a:pt x="2788122" y="4197557"/>
                  <a:pt x="2763335" y="4150430"/>
                  <a:pt x="2811439" y="4222587"/>
                </a:cubicBezTo>
                <a:cubicBezTo>
                  <a:pt x="2815988" y="4240784"/>
                  <a:pt x="2819934" y="4259143"/>
                  <a:pt x="2825087" y="4277178"/>
                </a:cubicBezTo>
                <a:cubicBezTo>
                  <a:pt x="2829039" y="4291011"/>
                  <a:pt x="2835614" y="4304078"/>
                  <a:pt x="2838735" y="4318122"/>
                </a:cubicBezTo>
                <a:cubicBezTo>
                  <a:pt x="2854594" y="4389485"/>
                  <a:pt x="2833488" y="4401059"/>
                  <a:pt x="2893326" y="4440952"/>
                </a:cubicBezTo>
                <a:cubicBezTo>
                  <a:pt x="2922453" y="4460370"/>
                  <a:pt x="3038830" y="4467669"/>
                  <a:pt x="3043451" y="4468247"/>
                </a:cubicBezTo>
                <a:cubicBezTo>
                  <a:pt x="3075490" y="4516305"/>
                  <a:pt x="3104356" y="4552270"/>
                  <a:pt x="3125338" y="4604725"/>
                </a:cubicBezTo>
                <a:cubicBezTo>
                  <a:pt x="3136024" y="4631439"/>
                  <a:pt x="3152633" y="4686611"/>
                  <a:pt x="3152633" y="4686611"/>
                </a:cubicBezTo>
                <a:cubicBezTo>
                  <a:pt x="3148084" y="4768498"/>
                  <a:pt x="3155070" y="4851851"/>
                  <a:pt x="3138986" y="4932271"/>
                </a:cubicBezTo>
                <a:cubicBezTo>
                  <a:pt x="3135769" y="4948355"/>
                  <a:pt x="3112284" y="4951428"/>
                  <a:pt x="3098042" y="4959566"/>
                </a:cubicBezTo>
                <a:cubicBezTo>
                  <a:pt x="3028571" y="4999264"/>
                  <a:pt x="3041627" y="4987123"/>
                  <a:pt x="2947917" y="5000510"/>
                </a:cubicBezTo>
                <a:cubicBezTo>
                  <a:pt x="2934269" y="5005059"/>
                  <a:pt x="2917146" y="5003986"/>
                  <a:pt x="2906974" y="5014158"/>
                </a:cubicBezTo>
                <a:cubicBezTo>
                  <a:pt x="2883777" y="5037355"/>
                  <a:pt x="2852383" y="5096044"/>
                  <a:pt x="2852383" y="5096044"/>
                </a:cubicBezTo>
                <a:cubicBezTo>
                  <a:pt x="2856932" y="5114241"/>
                  <a:pt x="2853678" y="5136519"/>
                  <a:pt x="2866030" y="5150635"/>
                </a:cubicBezTo>
                <a:cubicBezTo>
                  <a:pt x="2887632" y="5175323"/>
                  <a:pt x="2947917" y="5205226"/>
                  <a:pt x="2947917" y="5205226"/>
                </a:cubicBezTo>
                <a:cubicBezTo>
                  <a:pt x="2952466" y="5218874"/>
                  <a:pt x="2959531" y="5231928"/>
                  <a:pt x="2961565" y="5246169"/>
                </a:cubicBezTo>
                <a:cubicBezTo>
                  <a:pt x="2973217" y="5327732"/>
                  <a:pt x="2968878" y="5411898"/>
                  <a:pt x="2988860" y="5491829"/>
                </a:cubicBezTo>
                <a:cubicBezTo>
                  <a:pt x="2992838" y="5507742"/>
                  <a:pt x="3014126" y="5514301"/>
                  <a:pt x="3029803" y="5519125"/>
                </a:cubicBezTo>
                <a:cubicBezTo>
                  <a:pt x="3074145" y="5532769"/>
                  <a:pt x="3120788" y="5537322"/>
                  <a:pt x="3166281" y="5546420"/>
                </a:cubicBezTo>
                <a:cubicBezTo>
                  <a:pt x="3184674" y="5550098"/>
                  <a:pt x="3202675" y="5555519"/>
                  <a:pt x="3220872" y="5560068"/>
                </a:cubicBezTo>
                <a:lnTo>
                  <a:pt x="4080681" y="5546420"/>
                </a:lnTo>
                <a:cubicBezTo>
                  <a:pt x="4095060" y="5545984"/>
                  <a:pt x="4107470" y="5535345"/>
                  <a:pt x="4121624" y="5532772"/>
                </a:cubicBezTo>
                <a:cubicBezTo>
                  <a:pt x="4157710" y="5526211"/>
                  <a:pt x="4194412" y="5523674"/>
                  <a:pt x="4230806" y="5519125"/>
                </a:cubicBezTo>
                <a:cubicBezTo>
                  <a:pt x="4380189" y="5481779"/>
                  <a:pt x="4145072" y="5537443"/>
                  <a:pt x="4449171" y="5491829"/>
                </a:cubicBezTo>
                <a:cubicBezTo>
                  <a:pt x="4486270" y="5486264"/>
                  <a:pt x="4521959" y="5473632"/>
                  <a:pt x="4558353" y="5464534"/>
                </a:cubicBezTo>
                <a:cubicBezTo>
                  <a:pt x="4572309" y="5461045"/>
                  <a:pt x="4585055" y="5452921"/>
                  <a:pt x="4599296" y="5450886"/>
                </a:cubicBezTo>
                <a:cubicBezTo>
                  <a:pt x="4649039" y="5443780"/>
                  <a:pt x="4699379" y="5441787"/>
                  <a:pt x="4749421" y="5437238"/>
                </a:cubicBezTo>
                <a:cubicBezTo>
                  <a:pt x="5067869" y="5441787"/>
                  <a:pt x="5386546" y="5437985"/>
                  <a:pt x="5704765" y="5450886"/>
                </a:cubicBezTo>
                <a:cubicBezTo>
                  <a:pt x="5725093" y="5451710"/>
                  <a:pt x="5740656" y="5470167"/>
                  <a:pt x="5759356" y="5478181"/>
                </a:cubicBezTo>
                <a:cubicBezTo>
                  <a:pt x="5772579" y="5483848"/>
                  <a:pt x="5786651" y="5487280"/>
                  <a:pt x="5800299" y="5491829"/>
                </a:cubicBezTo>
                <a:cubicBezTo>
                  <a:pt x="5823045" y="5487280"/>
                  <a:pt x="5848398" y="5489690"/>
                  <a:pt x="5868538" y="5478181"/>
                </a:cubicBezTo>
                <a:cubicBezTo>
                  <a:pt x="5882779" y="5470043"/>
                  <a:pt x="5894870" y="5453612"/>
                  <a:pt x="5895833" y="5437238"/>
                </a:cubicBezTo>
                <a:cubicBezTo>
                  <a:pt x="5896720" y="5422154"/>
                  <a:pt x="5885530" y="5220923"/>
                  <a:pt x="5868538" y="5164283"/>
                </a:cubicBezTo>
                <a:cubicBezTo>
                  <a:pt x="5862692" y="5144796"/>
                  <a:pt x="5850341" y="5127889"/>
                  <a:pt x="5841242" y="5109692"/>
                </a:cubicBezTo>
                <a:cubicBezTo>
                  <a:pt x="5836693" y="5082396"/>
                  <a:pt x="5835545" y="5054310"/>
                  <a:pt x="5827594" y="5027805"/>
                </a:cubicBezTo>
                <a:cubicBezTo>
                  <a:pt x="5821748" y="5008318"/>
                  <a:pt x="5808313" y="4991914"/>
                  <a:pt x="5800299" y="4973214"/>
                </a:cubicBezTo>
                <a:cubicBezTo>
                  <a:pt x="5794632" y="4959991"/>
                  <a:pt x="5791200" y="4945919"/>
                  <a:pt x="5786651" y="4932271"/>
                </a:cubicBezTo>
                <a:cubicBezTo>
                  <a:pt x="5690590" y="4355891"/>
                  <a:pt x="5746882" y="4752523"/>
                  <a:pt x="5773003" y="3485608"/>
                </a:cubicBezTo>
                <a:cubicBezTo>
                  <a:pt x="5773300" y="3471225"/>
                  <a:pt x="5783162" y="3458621"/>
                  <a:pt x="5786651" y="3444665"/>
                </a:cubicBezTo>
                <a:lnTo>
                  <a:pt x="5813947" y="3335483"/>
                </a:lnTo>
                <a:cubicBezTo>
                  <a:pt x="5836217" y="3157315"/>
                  <a:pt x="5815478" y="3287645"/>
                  <a:pt x="5841242" y="3171710"/>
                </a:cubicBezTo>
                <a:cubicBezTo>
                  <a:pt x="5846274" y="3149066"/>
                  <a:pt x="5846745" y="3125191"/>
                  <a:pt x="5854890" y="3103471"/>
                </a:cubicBezTo>
                <a:cubicBezTo>
                  <a:pt x="5860649" y="3088113"/>
                  <a:pt x="5874851" y="3077199"/>
                  <a:pt x="5882186" y="3062528"/>
                </a:cubicBezTo>
                <a:cubicBezTo>
                  <a:pt x="5893142" y="3040616"/>
                  <a:pt x="5901734" y="3017530"/>
                  <a:pt x="5909481" y="2994289"/>
                </a:cubicBezTo>
                <a:cubicBezTo>
                  <a:pt x="5915412" y="2976494"/>
                  <a:pt x="5917739" y="2957664"/>
                  <a:pt x="5923129" y="2939698"/>
                </a:cubicBezTo>
                <a:cubicBezTo>
                  <a:pt x="5931397" y="2912139"/>
                  <a:pt x="5950424" y="2857811"/>
                  <a:pt x="5950424" y="2857811"/>
                </a:cubicBezTo>
                <a:cubicBezTo>
                  <a:pt x="5945875" y="2771375"/>
                  <a:pt x="5944613" y="2684704"/>
                  <a:pt x="5936777" y="2598504"/>
                </a:cubicBezTo>
                <a:cubicBezTo>
                  <a:pt x="5935475" y="2584177"/>
                  <a:pt x="5926618" y="2571517"/>
                  <a:pt x="5923129" y="2557561"/>
                </a:cubicBezTo>
                <a:lnTo>
                  <a:pt x="5895833" y="2448378"/>
                </a:lnTo>
                <a:cubicBezTo>
                  <a:pt x="5891284" y="2416533"/>
                  <a:pt x="5887940" y="2384493"/>
                  <a:pt x="5882186" y="2352844"/>
                </a:cubicBezTo>
                <a:cubicBezTo>
                  <a:pt x="5875332" y="2315144"/>
                  <a:pt x="5866583" y="2292389"/>
                  <a:pt x="5854890" y="2257310"/>
                </a:cubicBezTo>
                <a:cubicBezTo>
                  <a:pt x="5850341" y="2225465"/>
                  <a:pt x="5847551" y="2193319"/>
                  <a:pt x="5841242" y="2161775"/>
                </a:cubicBezTo>
                <a:cubicBezTo>
                  <a:pt x="5838421" y="2147668"/>
                  <a:pt x="5830715" y="2134875"/>
                  <a:pt x="5827594" y="2120832"/>
                </a:cubicBezTo>
                <a:cubicBezTo>
                  <a:pt x="5821591" y="2093819"/>
                  <a:pt x="5818496" y="2066241"/>
                  <a:pt x="5813947" y="2038946"/>
                </a:cubicBezTo>
                <a:cubicBezTo>
                  <a:pt x="5809398" y="1538528"/>
                  <a:pt x="5808926" y="1038056"/>
                  <a:pt x="5800299" y="537692"/>
                </a:cubicBezTo>
                <a:cubicBezTo>
                  <a:pt x="5799417" y="486510"/>
                  <a:pt x="5782620" y="449297"/>
                  <a:pt x="5773003" y="401214"/>
                </a:cubicBezTo>
                <a:cubicBezTo>
                  <a:pt x="5767576" y="374080"/>
                  <a:pt x="5768107" y="345580"/>
                  <a:pt x="5759356" y="319328"/>
                </a:cubicBezTo>
                <a:cubicBezTo>
                  <a:pt x="5753086" y="300517"/>
                  <a:pt x="5706321" y="245043"/>
                  <a:pt x="5691117" y="237441"/>
                </a:cubicBezTo>
                <a:cubicBezTo>
                  <a:pt x="5675032" y="229399"/>
                  <a:pt x="5529775" y="210551"/>
                  <a:pt x="5527344" y="210146"/>
                </a:cubicBezTo>
                <a:cubicBezTo>
                  <a:pt x="5287806" y="170224"/>
                  <a:pt x="5675874" y="227466"/>
                  <a:pt x="5363571" y="182850"/>
                </a:cubicBezTo>
                <a:cubicBezTo>
                  <a:pt x="5199570" y="128184"/>
                  <a:pt x="5310416" y="157067"/>
                  <a:pt x="5022377" y="141907"/>
                </a:cubicBezTo>
                <a:lnTo>
                  <a:pt x="4940490" y="128259"/>
                </a:lnTo>
                <a:cubicBezTo>
                  <a:pt x="4917667" y="124109"/>
                  <a:pt x="4895178" y="118138"/>
                  <a:pt x="4872251" y="114611"/>
                </a:cubicBezTo>
                <a:cubicBezTo>
                  <a:pt x="4836000" y="109034"/>
                  <a:pt x="4799463" y="105513"/>
                  <a:pt x="4763069" y="100964"/>
                </a:cubicBezTo>
                <a:cubicBezTo>
                  <a:pt x="4137376" y="-107605"/>
                  <a:pt x="4709954" y="73896"/>
                  <a:pt x="2961565" y="60020"/>
                </a:cubicBezTo>
                <a:cubicBezTo>
                  <a:pt x="2828824" y="15773"/>
                  <a:pt x="2969016" y="58432"/>
                  <a:pt x="2647666" y="32725"/>
                </a:cubicBezTo>
                <a:cubicBezTo>
                  <a:pt x="2624543" y="30875"/>
                  <a:pt x="2602250" y="23227"/>
                  <a:pt x="2579427" y="19077"/>
                </a:cubicBezTo>
                <a:cubicBezTo>
                  <a:pt x="2552202" y="14127"/>
                  <a:pt x="2524836" y="9978"/>
                  <a:pt x="2497541" y="5429"/>
                </a:cubicBezTo>
                <a:cubicBezTo>
                  <a:pt x="2464783" y="5911"/>
                  <a:pt x="1556196" y="9769"/>
                  <a:pt x="1269242" y="32725"/>
                </a:cubicBezTo>
                <a:cubicBezTo>
                  <a:pt x="1254902" y="33872"/>
                  <a:pt x="1242342" y="43251"/>
                  <a:pt x="1228299" y="46372"/>
                </a:cubicBezTo>
                <a:cubicBezTo>
                  <a:pt x="1201286" y="52375"/>
                  <a:pt x="1173547" y="54593"/>
                  <a:pt x="1146412" y="60020"/>
                </a:cubicBezTo>
                <a:cubicBezTo>
                  <a:pt x="1075303" y="74242"/>
                  <a:pt x="1111580" y="69972"/>
                  <a:pt x="1050878" y="87316"/>
                </a:cubicBezTo>
                <a:cubicBezTo>
                  <a:pt x="1032843" y="92469"/>
                  <a:pt x="1014322" y="95811"/>
                  <a:pt x="996287" y="100964"/>
                </a:cubicBezTo>
                <a:cubicBezTo>
                  <a:pt x="982455" y="104916"/>
                  <a:pt x="969300" y="111122"/>
                  <a:pt x="955344" y="114611"/>
                </a:cubicBezTo>
                <a:cubicBezTo>
                  <a:pt x="929402" y="121096"/>
                  <a:pt x="860535" y="131399"/>
                  <a:pt x="832514" y="141907"/>
                </a:cubicBezTo>
                <a:cubicBezTo>
                  <a:pt x="813465" y="149050"/>
                  <a:pt x="797224" y="162768"/>
                  <a:pt x="777923" y="169202"/>
                </a:cubicBezTo>
                <a:cubicBezTo>
                  <a:pt x="755917" y="176537"/>
                  <a:pt x="732063" y="176746"/>
                  <a:pt x="709684" y="182850"/>
                </a:cubicBezTo>
                <a:cubicBezTo>
                  <a:pt x="681926" y="190421"/>
                  <a:pt x="655093" y="201048"/>
                  <a:pt x="627797" y="210146"/>
                </a:cubicBezTo>
                <a:lnTo>
                  <a:pt x="586854" y="223793"/>
                </a:lnTo>
                <a:cubicBezTo>
                  <a:pt x="490838" y="287805"/>
                  <a:pt x="612584" y="214145"/>
                  <a:pt x="477672" y="264737"/>
                </a:cubicBezTo>
                <a:cubicBezTo>
                  <a:pt x="462314" y="270496"/>
                  <a:pt x="451805" y="285571"/>
                  <a:pt x="436729" y="292032"/>
                </a:cubicBezTo>
                <a:cubicBezTo>
                  <a:pt x="419489" y="299421"/>
                  <a:pt x="400104" y="300290"/>
                  <a:pt x="382138" y="305680"/>
                </a:cubicBezTo>
                <a:cubicBezTo>
                  <a:pt x="354579" y="313948"/>
                  <a:pt x="300251" y="332975"/>
                  <a:pt x="300251" y="332975"/>
                </a:cubicBezTo>
                <a:lnTo>
                  <a:pt x="259308" y="360271"/>
                </a:lnTo>
              </a:path>
            </a:pathLst>
          </a:custGeom>
          <a:solidFill>
            <a:schemeClr val="tx2"/>
          </a:solidFill>
          <a:effectLst>
            <a:softEdge rad="3175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54242" y="1682351"/>
            <a:ext cx="9997491" cy="8494633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endParaRPr lang="ru-RU" sz="44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7030A0"/>
              </a:solidFill>
              <a:latin typeface="Book Antiqua" pitchFamily="18" charset="0"/>
            </a:endParaRPr>
          </a:p>
          <a:p>
            <a:pPr algn="ctr"/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</a:endParaRPr>
          </a:p>
          <a:p>
            <a:pPr algn="ctr"/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Третий Всероссийский конкурс на лучший орган исполнительной</a:t>
            </a:r>
          </a:p>
          <a:p>
            <a:pPr algn="ctr"/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власти в сфере управленческих инноваций</a:t>
            </a:r>
          </a:p>
          <a:p>
            <a:pPr algn="ctr"/>
            <a:endParaRPr lang="ru-RU" sz="24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</a:endParaRPr>
          </a:p>
          <a:p>
            <a:pPr algn="ctr"/>
            <a:r>
              <a:rPr lang="ru-RU" sz="36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Номинация</a:t>
            </a:r>
          </a:p>
          <a:p>
            <a:pPr algn="ctr"/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«Практики повышения открытости (прозрачности) деятельности органов власти и вовлечения граждан» </a:t>
            </a:r>
          </a:p>
          <a:p>
            <a:pPr algn="ctr"/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</a:endParaRPr>
          </a:p>
          <a:p>
            <a:pPr algn="ctr"/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Администрация сельского поселения Зилаирский сельсовет</a:t>
            </a:r>
          </a:p>
          <a:p>
            <a:pPr algn="ctr"/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муниципального района Зилаирский район</a:t>
            </a:r>
          </a:p>
          <a:p>
            <a:pPr algn="ctr"/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Республики Башкортостан </a:t>
            </a:r>
          </a:p>
          <a:p>
            <a:pPr algn="ctr"/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</a:endParaRPr>
          </a:p>
          <a:p>
            <a:pPr algn="ctr"/>
            <a:r>
              <a:rPr 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Зилаир  2026 год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</a:endParaRPr>
          </a:p>
          <a:p>
            <a:pPr algn="ctr"/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                                      </a:t>
            </a:r>
            <a:endParaRPr lang="ru-RU" sz="24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</a:endParaRPr>
          </a:p>
        </p:txBody>
      </p:sp>
      <p:pic>
        <p:nvPicPr>
          <p:cNvPr id="18" name="Picture 2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576"/>
          <a:stretch/>
        </p:blipFill>
        <p:spPr bwMode="auto">
          <a:xfrm>
            <a:off x="11449846" y="-110686"/>
            <a:ext cx="6895845" cy="5056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7553" y="0"/>
            <a:ext cx="36703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олилиния 6"/>
          <p:cNvSpPr/>
          <p:nvPr/>
        </p:nvSpPr>
        <p:spPr>
          <a:xfrm>
            <a:off x="9143999" y="-81886"/>
            <a:ext cx="2830286" cy="3071829"/>
          </a:xfrm>
          <a:custGeom>
            <a:avLst/>
            <a:gdLst>
              <a:gd name="connsiteX0" fmla="*/ 627797 w 2183642"/>
              <a:gd name="connsiteY0" fmla="*/ 42482 h 2785682"/>
              <a:gd name="connsiteX1" fmla="*/ 2033516 w 2183642"/>
              <a:gd name="connsiteY1" fmla="*/ 56130 h 2785682"/>
              <a:gd name="connsiteX2" fmla="*/ 2129051 w 2183642"/>
              <a:gd name="connsiteY2" fmla="*/ 97073 h 2785682"/>
              <a:gd name="connsiteX3" fmla="*/ 2156346 w 2183642"/>
              <a:gd name="connsiteY3" fmla="*/ 138016 h 2785682"/>
              <a:gd name="connsiteX4" fmla="*/ 2183642 w 2183642"/>
              <a:gd name="connsiteY4" fmla="*/ 247198 h 2785682"/>
              <a:gd name="connsiteX5" fmla="*/ 2156346 w 2183642"/>
              <a:gd name="connsiteY5" fmla="*/ 492858 h 2785682"/>
              <a:gd name="connsiteX6" fmla="*/ 2129051 w 2183642"/>
              <a:gd name="connsiteY6" fmla="*/ 615688 h 2785682"/>
              <a:gd name="connsiteX7" fmla="*/ 2115403 w 2183642"/>
              <a:gd name="connsiteY7" fmla="*/ 820404 h 2785682"/>
              <a:gd name="connsiteX8" fmla="*/ 2101755 w 2183642"/>
              <a:gd name="connsiteY8" fmla="*/ 861347 h 2785682"/>
              <a:gd name="connsiteX9" fmla="*/ 2074460 w 2183642"/>
              <a:gd name="connsiteY9" fmla="*/ 984177 h 2785682"/>
              <a:gd name="connsiteX10" fmla="*/ 2088107 w 2183642"/>
              <a:gd name="connsiteY10" fmla="*/ 1666565 h 2785682"/>
              <a:gd name="connsiteX11" fmla="*/ 2101755 w 2183642"/>
              <a:gd name="connsiteY11" fmla="*/ 1775747 h 2785682"/>
              <a:gd name="connsiteX12" fmla="*/ 2115403 w 2183642"/>
              <a:gd name="connsiteY12" fmla="*/ 1816691 h 2785682"/>
              <a:gd name="connsiteX13" fmla="*/ 2088107 w 2183642"/>
              <a:gd name="connsiteY13" fmla="*/ 2267067 h 2785682"/>
              <a:gd name="connsiteX14" fmla="*/ 2074460 w 2183642"/>
              <a:gd name="connsiteY14" fmla="*/ 2308010 h 2785682"/>
              <a:gd name="connsiteX15" fmla="*/ 2033516 w 2183642"/>
              <a:gd name="connsiteY15" fmla="*/ 2444488 h 2785682"/>
              <a:gd name="connsiteX16" fmla="*/ 2019869 w 2183642"/>
              <a:gd name="connsiteY16" fmla="*/ 2485431 h 2785682"/>
              <a:gd name="connsiteX17" fmla="*/ 1992573 w 2183642"/>
              <a:gd name="connsiteY17" fmla="*/ 2526374 h 2785682"/>
              <a:gd name="connsiteX18" fmla="*/ 1965278 w 2183642"/>
              <a:gd name="connsiteY18" fmla="*/ 2635556 h 2785682"/>
              <a:gd name="connsiteX19" fmla="*/ 1937982 w 2183642"/>
              <a:gd name="connsiteY19" fmla="*/ 2676500 h 2785682"/>
              <a:gd name="connsiteX20" fmla="*/ 1897039 w 2183642"/>
              <a:gd name="connsiteY20" fmla="*/ 2758386 h 2785682"/>
              <a:gd name="connsiteX21" fmla="*/ 1842448 w 2183642"/>
              <a:gd name="connsiteY21" fmla="*/ 2785682 h 2785682"/>
              <a:gd name="connsiteX22" fmla="*/ 1760561 w 2183642"/>
              <a:gd name="connsiteY22" fmla="*/ 2772034 h 2785682"/>
              <a:gd name="connsiteX23" fmla="*/ 1719618 w 2183642"/>
              <a:gd name="connsiteY23" fmla="*/ 2717443 h 2785682"/>
              <a:gd name="connsiteX24" fmla="*/ 1678675 w 2183642"/>
              <a:gd name="connsiteY24" fmla="*/ 2676500 h 2785682"/>
              <a:gd name="connsiteX25" fmla="*/ 1665027 w 2183642"/>
              <a:gd name="connsiteY25" fmla="*/ 2621909 h 2785682"/>
              <a:gd name="connsiteX26" fmla="*/ 1637731 w 2183642"/>
              <a:gd name="connsiteY26" fmla="*/ 2580965 h 2785682"/>
              <a:gd name="connsiteX27" fmla="*/ 1624083 w 2183642"/>
              <a:gd name="connsiteY27" fmla="*/ 2116942 h 2785682"/>
              <a:gd name="connsiteX28" fmla="*/ 1610436 w 2183642"/>
              <a:gd name="connsiteY28" fmla="*/ 2062350 h 2785682"/>
              <a:gd name="connsiteX29" fmla="*/ 1528549 w 2183642"/>
              <a:gd name="connsiteY29" fmla="*/ 1898577 h 2785682"/>
              <a:gd name="connsiteX30" fmla="*/ 1487606 w 2183642"/>
              <a:gd name="connsiteY30" fmla="*/ 1871282 h 2785682"/>
              <a:gd name="connsiteX31" fmla="*/ 1323833 w 2183642"/>
              <a:gd name="connsiteY31" fmla="*/ 1843986 h 2785682"/>
              <a:gd name="connsiteX32" fmla="*/ 1282889 w 2183642"/>
              <a:gd name="connsiteY32" fmla="*/ 1816691 h 2785682"/>
              <a:gd name="connsiteX33" fmla="*/ 1241946 w 2183642"/>
              <a:gd name="connsiteY33" fmla="*/ 1734804 h 2785682"/>
              <a:gd name="connsiteX34" fmla="*/ 1228298 w 2183642"/>
              <a:gd name="connsiteY34" fmla="*/ 1680213 h 2785682"/>
              <a:gd name="connsiteX35" fmla="*/ 1201003 w 2183642"/>
              <a:gd name="connsiteY35" fmla="*/ 1639270 h 2785682"/>
              <a:gd name="connsiteX36" fmla="*/ 1173707 w 2183642"/>
              <a:gd name="connsiteY36" fmla="*/ 1516440 h 2785682"/>
              <a:gd name="connsiteX37" fmla="*/ 1050878 w 2183642"/>
              <a:gd name="connsiteY37" fmla="*/ 1475497 h 2785682"/>
              <a:gd name="connsiteX38" fmla="*/ 941695 w 2183642"/>
              <a:gd name="connsiteY38" fmla="*/ 1420906 h 2785682"/>
              <a:gd name="connsiteX39" fmla="*/ 887104 w 2183642"/>
              <a:gd name="connsiteY39" fmla="*/ 1407258 h 2785682"/>
              <a:gd name="connsiteX40" fmla="*/ 791570 w 2183642"/>
              <a:gd name="connsiteY40" fmla="*/ 1379962 h 2785682"/>
              <a:gd name="connsiteX41" fmla="*/ 709683 w 2183642"/>
              <a:gd name="connsiteY41" fmla="*/ 1366315 h 2785682"/>
              <a:gd name="connsiteX42" fmla="*/ 423080 w 2183642"/>
              <a:gd name="connsiteY42" fmla="*/ 1339019 h 2785682"/>
              <a:gd name="connsiteX43" fmla="*/ 341194 w 2183642"/>
              <a:gd name="connsiteY43" fmla="*/ 1311724 h 2785682"/>
              <a:gd name="connsiteX44" fmla="*/ 245660 w 2183642"/>
              <a:gd name="connsiteY44" fmla="*/ 1270780 h 2785682"/>
              <a:gd name="connsiteX45" fmla="*/ 191069 w 2183642"/>
              <a:gd name="connsiteY45" fmla="*/ 1243485 h 2785682"/>
              <a:gd name="connsiteX46" fmla="*/ 109182 w 2183642"/>
              <a:gd name="connsiteY46" fmla="*/ 1216189 h 2785682"/>
              <a:gd name="connsiteX47" fmla="*/ 68239 w 2183642"/>
              <a:gd name="connsiteY47" fmla="*/ 1202542 h 2785682"/>
              <a:gd name="connsiteX48" fmla="*/ 0 w 2183642"/>
              <a:gd name="connsiteY48" fmla="*/ 1052416 h 2785682"/>
              <a:gd name="connsiteX49" fmla="*/ 13648 w 2183642"/>
              <a:gd name="connsiteY49" fmla="*/ 874995 h 2785682"/>
              <a:gd name="connsiteX50" fmla="*/ 54591 w 2183642"/>
              <a:gd name="connsiteY50" fmla="*/ 861347 h 2785682"/>
              <a:gd name="connsiteX51" fmla="*/ 68239 w 2183642"/>
              <a:gd name="connsiteY51" fmla="*/ 820404 h 2785682"/>
              <a:gd name="connsiteX52" fmla="*/ 81886 w 2183642"/>
              <a:gd name="connsiteY52" fmla="*/ 765813 h 2785682"/>
              <a:gd name="connsiteX53" fmla="*/ 109182 w 2183642"/>
              <a:gd name="connsiteY53" fmla="*/ 683927 h 2785682"/>
              <a:gd name="connsiteX54" fmla="*/ 122830 w 2183642"/>
              <a:gd name="connsiteY54" fmla="*/ 615688 h 2785682"/>
              <a:gd name="connsiteX55" fmla="*/ 150125 w 2183642"/>
              <a:gd name="connsiteY55" fmla="*/ 520153 h 2785682"/>
              <a:gd name="connsiteX56" fmla="*/ 163773 w 2183642"/>
              <a:gd name="connsiteY56" fmla="*/ 410971 h 2785682"/>
              <a:gd name="connsiteX57" fmla="*/ 218364 w 2183642"/>
              <a:gd name="connsiteY57" fmla="*/ 397324 h 2785682"/>
              <a:gd name="connsiteX58" fmla="*/ 286603 w 2183642"/>
              <a:gd name="connsiteY58" fmla="*/ 451915 h 2785682"/>
              <a:gd name="connsiteX59" fmla="*/ 341194 w 2183642"/>
              <a:gd name="connsiteY59" fmla="*/ 479210 h 2785682"/>
              <a:gd name="connsiteX60" fmla="*/ 382137 w 2183642"/>
              <a:gd name="connsiteY60" fmla="*/ 438267 h 2785682"/>
              <a:gd name="connsiteX61" fmla="*/ 423080 w 2183642"/>
              <a:gd name="connsiteY61" fmla="*/ 342733 h 2785682"/>
              <a:gd name="connsiteX62" fmla="*/ 450376 w 2183642"/>
              <a:gd name="connsiteY62" fmla="*/ 301789 h 2785682"/>
              <a:gd name="connsiteX63" fmla="*/ 464024 w 2183642"/>
              <a:gd name="connsiteY63" fmla="*/ 42482 h 2785682"/>
              <a:gd name="connsiteX64" fmla="*/ 477672 w 2183642"/>
              <a:gd name="connsiteY64" fmla="*/ 1539 h 2785682"/>
              <a:gd name="connsiteX65" fmla="*/ 518615 w 2183642"/>
              <a:gd name="connsiteY65" fmla="*/ 15186 h 2785682"/>
              <a:gd name="connsiteX66" fmla="*/ 600501 w 2183642"/>
              <a:gd name="connsiteY66" fmla="*/ 83425 h 2785682"/>
              <a:gd name="connsiteX67" fmla="*/ 723331 w 2183642"/>
              <a:gd name="connsiteY67" fmla="*/ 56130 h 2785682"/>
              <a:gd name="connsiteX68" fmla="*/ 805218 w 2183642"/>
              <a:gd name="connsiteY68" fmla="*/ 28834 h 278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183642" h="2785682">
                <a:moveTo>
                  <a:pt x="627797" y="42482"/>
                </a:moveTo>
                <a:lnTo>
                  <a:pt x="2033516" y="56130"/>
                </a:lnTo>
                <a:cubicBezTo>
                  <a:pt x="2078854" y="56977"/>
                  <a:pt x="2094508" y="74044"/>
                  <a:pt x="2129051" y="97073"/>
                </a:cubicBezTo>
                <a:cubicBezTo>
                  <a:pt x="2138149" y="110721"/>
                  <a:pt x="2150741" y="122601"/>
                  <a:pt x="2156346" y="138016"/>
                </a:cubicBezTo>
                <a:cubicBezTo>
                  <a:pt x="2169166" y="173272"/>
                  <a:pt x="2183642" y="247198"/>
                  <a:pt x="2183642" y="247198"/>
                </a:cubicBezTo>
                <a:cubicBezTo>
                  <a:pt x="2163906" y="503768"/>
                  <a:pt x="2183312" y="344547"/>
                  <a:pt x="2156346" y="492858"/>
                </a:cubicBezTo>
                <a:cubicBezTo>
                  <a:pt x="2137130" y="598544"/>
                  <a:pt x="2153113" y="543496"/>
                  <a:pt x="2129051" y="615688"/>
                </a:cubicBezTo>
                <a:cubicBezTo>
                  <a:pt x="2124502" y="683927"/>
                  <a:pt x="2122956" y="752432"/>
                  <a:pt x="2115403" y="820404"/>
                </a:cubicBezTo>
                <a:cubicBezTo>
                  <a:pt x="2113814" y="834702"/>
                  <a:pt x="2104876" y="847304"/>
                  <a:pt x="2101755" y="861347"/>
                </a:cubicBezTo>
                <a:cubicBezTo>
                  <a:pt x="2069727" y="1005473"/>
                  <a:pt x="2105183" y="892003"/>
                  <a:pt x="2074460" y="984177"/>
                </a:cubicBezTo>
                <a:cubicBezTo>
                  <a:pt x="2079009" y="1211640"/>
                  <a:pt x="2080267" y="1439192"/>
                  <a:pt x="2088107" y="1666565"/>
                </a:cubicBezTo>
                <a:cubicBezTo>
                  <a:pt x="2089371" y="1703220"/>
                  <a:pt x="2095194" y="1739661"/>
                  <a:pt x="2101755" y="1775747"/>
                </a:cubicBezTo>
                <a:cubicBezTo>
                  <a:pt x="2104329" y="1789901"/>
                  <a:pt x="2110854" y="1803043"/>
                  <a:pt x="2115403" y="1816691"/>
                </a:cubicBezTo>
                <a:cubicBezTo>
                  <a:pt x="2109774" y="1974308"/>
                  <a:pt x="2125142" y="2118923"/>
                  <a:pt x="2088107" y="2267067"/>
                </a:cubicBezTo>
                <a:cubicBezTo>
                  <a:pt x="2084618" y="2281023"/>
                  <a:pt x="2078412" y="2294178"/>
                  <a:pt x="2074460" y="2308010"/>
                </a:cubicBezTo>
                <a:cubicBezTo>
                  <a:pt x="2033211" y="2452383"/>
                  <a:pt x="2098377" y="2249903"/>
                  <a:pt x="2033516" y="2444488"/>
                </a:cubicBezTo>
                <a:cubicBezTo>
                  <a:pt x="2028967" y="2458136"/>
                  <a:pt x="2027849" y="2473461"/>
                  <a:pt x="2019869" y="2485431"/>
                </a:cubicBezTo>
                <a:lnTo>
                  <a:pt x="1992573" y="2526374"/>
                </a:lnTo>
                <a:cubicBezTo>
                  <a:pt x="1987383" y="2552323"/>
                  <a:pt x="1979265" y="2607582"/>
                  <a:pt x="1965278" y="2635556"/>
                </a:cubicBezTo>
                <a:cubicBezTo>
                  <a:pt x="1957942" y="2650227"/>
                  <a:pt x="1945318" y="2661829"/>
                  <a:pt x="1937982" y="2676500"/>
                </a:cubicBezTo>
                <a:cubicBezTo>
                  <a:pt x="1920683" y="2711098"/>
                  <a:pt x="1930563" y="2730449"/>
                  <a:pt x="1897039" y="2758386"/>
                </a:cubicBezTo>
                <a:cubicBezTo>
                  <a:pt x="1881410" y="2771411"/>
                  <a:pt x="1860645" y="2776583"/>
                  <a:pt x="1842448" y="2785682"/>
                </a:cubicBezTo>
                <a:cubicBezTo>
                  <a:pt x="1815152" y="2781133"/>
                  <a:pt x="1784751" y="2785473"/>
                  <a:pt x="1760561" y="2772034"/>
                </a:cubicBezTo>
                <a:cubicBezTo>
                  <a:pt x="1740677" y="2760987"/>
                  <a:pt x="1734421" y="2734713"/>
                  <a:pt x="1719618" y="2717443"/>
                </a:cubicBezTo>
                <a:cubicBezTo>
                  <a:pt x="1707057" y="2702789"/>
                  <a:pt x="1692323" y="2690148"/>
                  <a:pt x="1678675" y="2676500"/>
                </a:cubicBezTo>
                <a:cubicBezTo>
                  <a:pt x="1674126" y="2658303"/>
                  <a:pt x="1672416" y="2639149"/>
                  <a:pt x="1665027" y="2621909"/>
                </a:cubicBezTo>
                <a:cubicBezTo>
                  <a:pt x="1658566" y="2606832"/>
                  <a:pt x="1639057" y="2597314"/>
                  <a:pt x="1637731" y="2580965"/>
                </a:cubicBezTo>
                <a:cubicBezTo>
                  <a:pt x="1625225" y="2426730"/>
                  <a:pt x="1632216" y="2271469"/>
                  <a:pt x="1624083" y="2116942"/>
                </a:cubicBezTo>
                <a:cubicBezTo>
                  <a:pt x="1623097" y="2098211"/>
                  <a:pt x="1615826" y="2080316"/>
                  <a:pt x="1610436" y="2062350"/>
                </a:cubicBezTo>
                <a:cubicBezTo>
                  <a:pt x="1579617" y="1959619"/>
                  <a:pt x="1591288" y="1992686"/>
                  <a:pt x="1528549" y="1898577"/>
                </a:cubicBezTo>
                <a:cubicBezTo>
                  <a:pt x="1519451" y="1884929"/>
                  <a:pt x="1503455" y="1875508"/>
                  <a:pt x="1487606" y="1871282"/>
                </a:cubicBezTo>
                <a:cubicBezTo>
                  <a:pt x="1434131" y="1857022"/>
                  <a:pt x="1378424" y="1853085"/>
                  <a:pt x="1323833" y="1843986"/>
                </a:cubicBezTo>
                <a:cubicBezTo>
                  <a:pt x="1310185" y="1834888"/>
                  <a:pt x="1294487" y="1828289"/>
                  <a:pt x="1282889" y="1816691"/>
                </a:cubicBezTo>
                <a:cubicBezTo>
                  <a:pt x="1258965" y="1792767"/>
                  <a:pt x="1250826" y="1765882"/>
                  <a:pt x="1241946" y="1734804"/>
                </a:cubicBezTo>
                <a:cubicBezTo>
                  <a:pt x="1236793" y="1716769"/>
                  <a:pt x="1235687" y="1697453"/>
                  <a:pt x="1228298" y="1680213"/>
                </a:cubicBezTo>
                <a:cubicBezTo>
                  <a:pt x="1221837" y="1665137"/>
                  <a:pt x="1210101" y="1652918"/>
                  <a:pt x="1201003" y="1639270"/>
                </a:cubicBezTo>
                <a:cubicBezTo>
                  <a:pt x="1191904" y="1598327"/>
                  <a:pt x="1198376" y="1550360"/>
                  <a:pt x="1173707" y="1516440"/>
                </a:cubicBezTo>
                <a:cubicBezTo>
                  <a:pt x="1173705" y="1516437"/>
                  <a:pt x="1071351" y="1482321"/>
                  <a:pt x="1050878" y="1475497"/>
                </a:cubicBezTo>
                <a:cubicBezTo>
                  <a:pt x="1012276" y="1462630"/>
                  <a:pt x="978089" y="1439103"/>
                  <a:pt x="941695" y="1420906"/>
                </a:cubicBezTo>
                <a:cubicBezTo>
                  <a:pt x="924918" y="1412518"/>
                  <a:pt x="905139" y="1412411"/>
                  <a:pt x="887104" y="1407258"/>
                </a:cubicBezTo>
                <a:cubicBezTo>
                  <a:pt x="826407" y="1389916"/>
                  <a:pt x="862673" y="1394182"/>
                  <a:pt x="791570" y="1379962"/>
                </a:cubicBezTo>
                <a:cubicBezTo>
                  <a:pt x="764435" y="1374535"/>
                  <a:pt x="736979" y="1370864"/>
                  <a:pt x="709683" y="1366315"/>
                </a:cubicBezTo>
                <a:cubicBezTo>
                  <a:pt x="575733" y="1321664"/>
                  <a:pt x="769773" y="1382355"/>
                  <a:pt x="423080" y="1339019"/>
                </a:cubicBezTo>
                <a:cubicBezTo>
                  <a:pt x="394530" y="1335450"/>
                  <a:pt x="341194" y="1311724"/>
                  <a:pt x="341194" y="1311724"/>
                </a:cubicBezTo>
                <a:cubicBezTo>
                  <a:pt x="258224" y="1256410"/>
                  <a:pt x="346376" y="1308548"/>
                  <a:pt x="245660" y="1270780"/>
                </a:cubicBezTo>
                <a:cubicBezTo>
                  <a:pt x="226611" y="1263637"/>
                  <a:pt x="209959" y="1251041"/>
                  <a:pt x="191069" y="1243485"/>
                </a:cubicBezTo>
                <a:cubicBezTo>
                  <a:pt x="164355" y="1232799"/>
                  <a:pt x="136478" y="1225287"/>
                  <a:pt x="109182" y="1216189"/>
                </a:cubicBezTo>
                <a:lnTo>
                  <a:pt x="68239" y="1202542"/>
                </a:lnTo>
                <a:cubicBezTo>
                  <a:pt x="7214" y="1080492"/>
                  <a:pt x="26516" y="1131961"/>
                  <a:pt x="0" y="1052416"/>
                </a:cubicBezTo>
                <a:cubicBezTo>
                  <a:pt x="4549" y="993276"/>
                  <a:pt x="-2647" y="932028"/>
                  <a:pt x="13648" y="874995"/>
                </a:cubicBezTo>
                <a:cubicBezTo>
                  <a:pt x="17600" y="861163"/>
                  <a:pt x="44419" y="871519"/>
                  <a:pt x="54591" y="861347"/>
                </a:cubicBezTo>
                <a:cubicBezTo>
                  <a:pt x="64763" y="851175"/>
                  <a:pt x="64287" y="834236"/>
                  <a:pt x="68239" y="820404"/>
                </a:cubicBezTo>
                <a:cubicBezTo>
                  <a:pt x="73392" y="802369"/>
                  <a:pt x="76496" y="783779"/>
                  <a:pt x="81886" y="765813"/>
                </a:cubicBezTo>
                <a:cubicBezTo>
                  <a:pt x="90154" y="738255"/>
                  <a:pt x="103539" y="712140"/>
                  <a:pt x="109182" y="683927"/>
                </a:cubicBezTo>
                <a:cubicBezTo>
                  <a:pt x="113731" y="661181"/>
                  <a:pt x="117204" y="638192"/>
                  <a:pt x="122830" y="615688"/>
                </a:cubicBezTo>
                <a:cubicBezTo>
                  <a:pt x="139057" y="550781"/>
                  <a:pt x="137360" y="596743"/>
                  <a:pt x="150125" y="520153"/>
                </a:cubicBezTo>
                <a:cubicBezTo>
                  <a:pt x="156155" y="483975"/>
                  <a:pt x="145961" y="443033"/>
                  <a:pt x="163773" y="410971"/>
                </a:cubicBezTo>
                <a:cubicBezTo>
                  <a:pt x="172882" y="394574"/>
                  <a:pt x="200167" y="401873"/>
                  <a:pt x="218364" y="397324"/>
                </a:cubicBezTo>
                <a:cubicBezTo>
                  <a:pt x="316118" y="429907"/>
                  <a:pt x="204294" y="383324"/>
                  <a:pt x="286603" y="451915"/>
                </a:cubicBezTo>
                <a:cubicBezTo>
                  <a:pt x="302232" y="464939"/>
                  <a:pt x="322997" y="470112"/>
                  <a:pt x="341194" y="479210"/>
                </a:cubicBezTo>
                <a:cubicBezTo>
                  <a:pt x="354842" y="465562"/>
                  <a:pt x="370919" y="453973"/>
                  <a:pt x="382137" y="438267"/>
                </a:cubicBezTo>
                <a:cubicBezTo>
                  <a:pt x="429474" y="371995"/>
                  <a:pt x="393378" y="402138"/>
                  <a:pt x="423080" y="342733"/>
                </a:cubicBezTo>
                <a:cubicBezTo>
                  <a:pt x="430416" y="328062"/>
                  <a:pt x="441277" y="315437"/>
                  <a:pt x="450376" y="301789"/>
                </a:cubicBezTo>
                <a:cubicBezTo>
                  <a:pt x="454925" y="215353"/>
                  <a:pt x="456187" y="128682"/>
                  <a:pt x="464024" y="42482"/>
                </a:cubicBezTo>
                <a:cubicBezTo>
                  <a:pt x="465326" y="28155"/>
                  <a:pt x="464805" y="7973"/>
                  <a:pt x="477672" y="1539"/>
                </a:cubicBezTo>
                <a:cubicBezTo>
                  <a:pt x="490539" y="-4895"/>
                  <a:pt x="504967" y="10637"/>
                  <a:pt x="518615" y="15186"/>
                </a:cubicBezTo>
                <a:cubicBezTo>
                  <a:pt x="529235" y="25807"/>
                  <a:pt x="579124" y="81050"/>
                  <a:pt x="600501" y="83425"/>
                </a:cubicBezTo>
                <a:cubicBezTo>
                  <a:pt x="652496" y="89202"/>
                  <a:pt x="679052" y="67199"/>
                  <a:pt x="723331" y="56130"/>
                </a:cubicBezTo>
                <a:cubicBezTo>
                  <a:pt x="802848" y="36251"/>
                  <a:pt x="773789" y="60263"/>
                  <a:pt x="805218" y="28834"/>
                </a:cubicBezTo>
              </a:path>
            </a:pathLst>
          </a:custGeom>
          <a:solidFill>
            <a:schemeClr val="tx2"/>
          </a:solidFill>
          <a:effectLst>
            <a:softEdge rad="1270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C094929-7DA7-4D8A-8C95-57703252489F}"/>
              </a:ext>
            </a:extLst>
          </p:cNvPr>
          <p:cNvSpPr txBox="1"/>
          <p:nvPr/>
        </p:nvSpPr>
        <p:spPr>
          <a:xfrm>
            <a:off x="11974285" y="4697263"/>
            <a:ext cx="6313715" cy="2554545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Преображение Зилаира: соучаствующая реставрация медеплавильного завода XVIII века как модель сохранения индустриального наследия</a:t>
            </a:r>
            <a:endParaRPr lang="ru-RU" sz="32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6000" r="-2000"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/>
        </p:nvSpPr>
        <p:spPr>
          <a:xfrm>
            <a:off x="914399" y="2004881"/>
            <a:ext cx="16401143" cy="540000"/>
          </a:xfrm>
          <a:prstGeom prst="rect">
            <a:avLst/>
          </a:prstGeom>
          <a:pattFill prst="horzBrick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txBody>
          <a:bodyPr spcFirstLastPara="1" wrap="square" lIns="450000" tIns="46800" rIns="90000" bIns="46800" anchor="ctr" anchorCtr="0">
            <a:noAutofit/>
          </a:bodyPr>
          <a:lstStyle/>
          <a:p>
            <a:pPr defTabSz="2160000">
              <a:tabLst>
                <a:tab pos="14400000" algn="l"/>
              </a:tabLst>
            </a:pP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Предпосылки реализации практики (Проблемы)</a:t>
            </a:r>
            <a:r>
              <a:rPr lang="ru-RU" sz="280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	</a:t>
            </a:r>
            <a:r>
              <a:rPr lang="ru-RU" sz="2800" i="0" u="none" strike="noStrike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Inter"/>
                <a:cs typeface="Inter"/>
                <a:sym typeface="Inter"/>
              </a:rPr>
              <a:t>3</a:t>
            </a:r>
            <a:endParaRPr sz="280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4016" y="576418"/>
            <a:ext cx="146751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План-структура</a:t>
            </a:r>
          </a:p>
        </p:txBody>
      </p:sp>
      <p:sp>
        <p:nvSpPr>
          <p:cNvPr id="11" name="Google Shape;63;p11"/>
          <p:cNvSpPr txBox="1"/>
          <p:nvPr/>
        </p:nvSpPr>
        <p:spPr>
          <a:xfrm>
            <a:off x="914399" y="3341225"/>
            <a:ext cx="16401143" cy="540000"/>
          </a:xfrm>
          <a:prstGeom prst="rect">
            <a:avLst/>
          </a:prstGeom>
          <a:pattFill prst="horzBrick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txBody>
          <a:bodyPr spcFirstLastPara="1" wrap="square" lIns="450000" tIns="46800" rIns="90000" bIns="46800" anchor="ctr" anchorCtr="0">
            <a:noAutofit/>
          </a:bodyPr>
          <a:lstStyle/>
          <a:p>
            <a:pPr lvl="0" defTabSz="2160000">
              <a:tabLst>
                <a:tab pos="14400000" algn="l"/>
              </a:tabLst>
            </a:pPr>
            <a:r>
              <a:rPr lang="ru-RU" sz="28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Цели</a:t>
            </a: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 внедрения практики	</a:t>
            </a:r>
            <a: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5</a:t>
            </a:r>
            <a:endParaRPr sz="2800" dirty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16" name="Google Shape;63;p11"/>
          <p:cNvSpPr txBox="1"/>
          <p:nvPr/>
        </p:nvSpPr>
        <p:spPr>
          <a:xfrm>
            <a:off x="914399" y="4043440"/>
            <a:ext cx="16401143" cy="540000"/>
          </a:xfrm>
          <a:prstGeom prst="rect">
            <a:avLst/>
          </a:prstGeom>
          <a:pattFill prst="horzBrick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txBody>
          <a:bodyPr spcFirstLastPara="1" wrap="square" lIns="450000" tIns="46800" rIns="90000" bIns="46800" anchor="ctr" anchorCtr="0">
            <a:noAutofit/>
          </a:bodyPr>
          <a:lstStyle/>
          <a:p>
            <a:pPr lvl="1" defTabSz="2160000">
              <a:tabLst>
                <a:tab pos="14400000" algn="l"/>
              </a:tabLst>
            </a:pPr>
            <a:r>
              <a:rPr lang="ru-RU" sz="28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Целевая</a:t>
            </a: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 аудитория	</a:t>
            </a:r>
            <a: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5</a:t>
            </a:r>
            <a:endParaRPr sz="2800" dirty="0">
              <a:solidFill>
                <a:schemeClr val="accent6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14399" y="4771394"/>
            <a:ext cx="16401143" cy="540000"/>
          </a:xfrm>
          <a:prstGeom prst="rect">
            <a:avLst/>
          </a:prstGeom>
          <a:pattFill prst="horzBrick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txBody>
          <a:bodyPr wrap="square" lIns="450000" tIns="46800" rIns="90000" bIns="46800" anchor="ctr">
            <a:noAutofit/>
          </a:bodyPr>
          <a:lstStyle/>
          <a:p>
            <a:pPr lvl="1" defTabSz="2160000">
              <a:buClrTx/>
              <a:tabLst>
                <a:tab pos="14400000" algn="l"/>
              </a:tabLst>
              <a:defRPr/>
            </a:pPr>
            <a:r>
              <a:rPr lang="ru-RU" sz="28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Предложенное решение и примененные </a:t>
            </a:r>
            <a:r>
              <a:rPr lang="ru-RU" sz="28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подходы (</a:t>
            </a: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Действия муниципалитета) </a:t>
            </a:r>
            <a:r>
              <a:rPr lang="ru-RU" sz="28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6</a:t>
            </a:r>
            <a:endParaRPr lang="ru-RU" sz="2800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4399" y="2680202"/>
            <a:ext cx="16401143" cy="540000"/>
          </a:xfrm>
          <a:prstGeom prst="rect">
            <a:avLst/>
          </a:prstGeom>
          <a:pattFill prst="horzBrick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txBody>
          <a:bodyPr wrap="square" lIns="450000" tIns="46800" rIns="90000" bIns="46800" anchor="ctr">
            <a:noAutofit/>
          </a:bodyPr>
          <a:lstStyle/>
          <a:p>
            <a:pPr defTabSz="2160000">
              <a:buClrTx/>
              <a:tabLst>
                <a:tab pos="14400000" algn="l"/>
              </a:tabLst>
              <a:defRPr/>
            </a:pPr>
            <a:r>
              <a:rPr lang="en-US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Проблема, </a:t>
            </a: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на</a:t>
            </a:r>
            <a:r>
              <a:rPr lang="en-US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</a:t>
            </a: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решение которой</a:t>
            </a:r>
            <a:r>
              <a:rPr lang="en-US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</a:t>
            </a: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нацелена</a:t>
            </a:r>
            <a:r>
              <a:rPr lang="en-US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 </a:t>
            </a: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практика</a:t>
            </a:r>
            <a:r>
              <a:rPr lang="ru-RU" sz="28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4</a:t>
            </a:r>
            <a:endParaRPr lang="ru-RU" sz="2800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Google Shape;63;p11"/>
          <p:cNvSpPr txBox="1"/>
          <p:nvPr/>
        </p:nvSpPr>
        <p:spPr>
          <a:xfrm>
            <a:off x="914397" y="9060097"/>
            <a:ext cx="16401143" cy="540000"/>
          </a:xfrm>
          <a:prstGeom prst="rect">
            <a:avLst/>
          </a:prstGeom>
          <a:pattFill prst="horzBrick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txBody>
          <a:bodyPr spcFirstLastPara="1" wrap="square" lIns="450000" tIns="46800" rIns="90000" bIns="46800" anchor="ctr" anchorCtr="0">
            <a:noAutofit/>
          </a:bodyPr>
          <a:lstStyle/>
          <a:p>
            <a:pPr lvl="0" defTabSz="2160000">
              <a:tabLst>
                <a:tab pos="14400000" algn="l"/>
              </a:tabLst>
            </a:pP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Эффект	</a:t>
            </a:r>
            <a:r>
              <a:rPr lang="ru-RU" sz="28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14</a:t>
            </a:r>
            <a:endParaRPr lang="ru-RU" sz="28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27845" y="6865747"/>
            <a:ext cx="16401143" cy="540000"/>
          </a:xfrm>
          <a:prstGeom prst="rect">
            <a:avLst/>
          </a:prstGeom>
          <a:pattFill prst="horzBrick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txBody>
          <a:bodyPr wrap="square" lIns="450000" tIns="46800" rIns="90000" bIns="46800" anchor="ctr">
            <a:noAutofit/>
          </a:bodyPr>
          <a:lstStyle/>
          <a:p>
            <a:pPr defTabSz="2160000">
              <a:buClrTx/>
              <a:tabLst>
                <a:tab pos="14400000" algn="l"/>
              </a:tabLst>
              <a:defRPr/>
            </a:pPr>
            <a:r>
              <a:rPr lang="ru-RU" sz="28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Обоснование новизны	</a:t>
            </a:r>
            <a:r>
              <a:rPr lang="ru-RU" sz="280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11</a:t>
            </a:r>
            <a:endParaRPr lang="ru-RU" sz="2800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27845" y="5525724"/>
            <a:ext cx="16401143" cy="540000"/>
          </a:xfrm>
          <a:prstGeom prst="rect">
            <a:avLst/>
          </a:prstGeom>
          <a:pattFill prst="horzBrick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txBody>
          <a:bodyPr wrap="square" lIns="450000" tIns="46800" rIns="90000" bIns="46800" anchor="ctr">
            <a:noAutofit/>
          </a:bodyPr>
          <a:lstStyle/>
          <a:p>
            <a:pPr defTabSz="2160000">
              <a:tabLst>
                <a:tab pos="14400000" algn="l"/>
              </a:tabLst>
            </a:pPr>
            <a:r>
              <a:rPr lang="ru-RU" sz="28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Предложенное решение и примененные подходы </a:t>
            </a:r>
            <a:r>
              <a:rPr lang="ru-RU" sz="28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7-8</a:t>
            </a:r>
            <a:endParaRPr lang="ru-RU" sz="2800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27845" y="6168311"/>
            <a:ext cx="16401143" cy="540000"/>
          </a:xfrm>
          <a:prstGeom prst="rect">
            <a:avLst/>
          </a:prstGeom>
          <a:pattFill prst="horzBrick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txBody>
          <a:bodyPr wrap="square" lIns="450000" tIns="46800" rIns="90000" bIns="46800" anchor="ctr">
            <a:noAutofit/>
          </a:bodyPr>
          <a:lstStyle/>
          <a:p>
            <a:pPr defTabSz="2160000">
              <a:buClrTx/>
              <a:tabLst>
                <a:tab pos="14400000" algn="l"/>
              </a:tabLst>
              <a:defRPr/>
            </a:pPr>
            <a:r>
              <a:rPr lang="ru-RU" sz="28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Решение	</a:t>
            </a:r>
            <a:r>
              <a:rPr lang="ru-RU" sz="280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9-10</a:t>
            </a:r>
            <a:endParaRPr lang="ru-RU" sz="2800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27845" y="7612121"/>
            <a:ext cx="16401143" cy="540000"/>
          </a:xfrm>
          <a:prstGeom prst="rect">
            <a:avLst/>
          </a:prstGeom>
          <a:pattFill prst="horzBrick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txBody>
          <a:bodyPr wrap="square" lIns="450000" tIns="46800" rIns="90000" bIns="46800" anchor="ctr">
            <a:noAutofit/>
          </a:bodyPr>
          <a:lstStyle/>
          <a:p>
            <a:pPr defTabSz="2160000">
              <a:buClrTx/>
              <a:tabLst>
                <a:tab pos="14400000" algn="l"/>
              </a:tabLst>
              <a:defRPr/>
            </a:pP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Гражданское участие — основа практики</a:t>
            </a:r>
            <a:r>
              <a:rPr lang="ru-RU" sz="28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12</a:t>
            </a:r>
            <a:endParaRPr lang="ru-RU" sz="2800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398" y="8354679"/>
            <a:ext cx="16401143" cy="540000"/>
          </a:xfrm>
          <a:prstGeom prst="rect">
            <a:avLst/>
          </a:prstGeom>
          <a:pattFill prst="horzBrick">
            <a:fgClr>
              <a:schemeClr val="tx2"/>
            </a:fgClr>
            <a:bgClr>
              <a:schemeClr val="bg1"/>
            </a:bgClr>
          </a:pattFill>
          <a:ln>
            <a:noFill/>
          </a:ln>
        </p:spPr>
        <p:txBody>
          <a:bodyPr wrap="square" lIns="450000" tIns="46800" rIns="90000" bIns="46800" anchor="ctr">
            <a:noAutofit/>
          </a:bodyPr>
          <a:lstStyle/>
          <a:p>
            <a:pPr defTabSz="2160000">
              <a:buClrTx/>
              <a:tabLst>
                <a:tab pos="14400000" algn="l"/>
              </a:tabLst>
              <a:defRPr/>
            </a:pPr>
            <a:r>
              <a:rPr lang="ru-RU" sz="2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Кадровое обеспечение</a:t>
            </a:r>
            <a:r>
              <a:rPr lang="ru-RU" sz="28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13</a:t>
            </a:r>
            <a:endParaRPr lang="ru-RU" sz="2800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261155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6000" r="-3000"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6924" y="1039975"/>
            <a:ext cx="174988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just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Медеплавильный Преображенский завод - великое прошлое, неиспользованный потенциал, основан в XVIII веке. Завод был одним из крупнейших предприятий Урала, формируя экономику и быт всего Зилаирского края. Он десятилетиями обеспечивал страну медью, был центром инженерной мысли и социальной жизни.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134333" y="90115"/>
            <a:ext cx="10184041" cy="818866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>
            <a:softEdge rad="3175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normalizeH="0" baseline="0" noProof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Book Antiqua" pitchFamily="18" charset="0"/>
                <a:ea typeface="+mn-ea"/>
                <a:cs typeface="Times New Roman" panose="02020603050405020304" pitchFamily="18" charset="0"/>
              </a:rPr>
              <a:t>Предпосылки реализации практики (Проблемы)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000"/>
                    </a14:imgEffect>
                    <a14:imgEffect>
                      <a14:saturation sat="135000"/>
                    </a14:imgEffect>
                    <a14:imgEffect>
                      <a14:brightnessContrast brigh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0" b="18372"/>
          <a:stretch/>
        </p:blipFill>
        <p:spPr>
          <a:xfrm>
            <a:off x="6234789" y="6180600"/>
            <a:ext cx="5424084" cy="3416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5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7842" y="6180600"/>
            <a:ext cx="5449014" cy="3416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12046856" y="2502292"/>
            <a:ext cx="5688000" cy="3416320"/>
          </a:xfrm>
          <a:prstGeom prst="rect">
            <a:avLst/>
          </a:prstGeom>
          <a:solidFill>
            <a:schemeClr val="tx2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indent="363538" algn="just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Сегодня историческое здание завода признано памятником архитектуры регионального значения. Однако оно заброшено и частично разрушено. Внутри можно увидеть крестово-купольные своды и кирпичные арки, которые больше напоминают старинную церковь, чем промышленный цех.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00322" y="2579273"/>
            <a:ext cx="5688000" cy="3416320"/>
          </a:xfrm>
          <a:prstGeom prst="rect">
            <a:avLst/>
          </a:prstGeom>
          <a:solidFill>
            <a:schemeClr val="tx2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indent="363538" algn="just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Запустение и разрушение объекта, а также предыдущие попытки его восстановления, часто сопровождались недостаточной информированностью граждан и их пассивной ролью, что приводило к отсутствию поддержки и замедлению процесса.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FF860AE-9EC3-4AAB-B79C-CB97D2EE53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924" y="2579273"/>
            <a:ext cx="5238896" cy="7017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00310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6000" r="-1000"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73166" y="329842"/>
            <a:ext cx="105416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Проблема, на решение которой нацелена практика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11953" y="7321626"/>
            <a:ext cx="6006488" cy="19389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/>
              <a:t>Риск безвозвратной потери через 5–10 лет. Цель — сохранить памятник, создать музей промышленной истории, интегрировать в туристическое кольцо «Медный Урал». </a:t>
            </a:r>
            <a:endParaRPr lang="ru-RU" sz="2400" dirty="0"/>
          </a:p>
        </p:txBody>
      </p:sp>
      <p:pic>
        <p:nvPicPr>
          <p:cNvPr id="5122" name="Picture 2" descr="C:\Users\Иванова Олеся\Desktop\zilair-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59" y="1226073"/>
            <a:ext cx="5480984" cy="365581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Иванова Олеся\Desktop\f84d545c1f66190edca5a1abec62292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999" y="1615814"/>
            <a:ext cx="5228499" cy="326008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9559" y="5105634"/>
            <a:ext cx="5480984" cy="41549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/>
              <a:t>Объект культурного наследия регионального значения «Корпус заводской (главный) Преображенского медеплавильного завода» (1748 г.) — старейший медеплавильный завод Южного Урала — находится в критическом состоянии: крыша отсутствует, крестово-купольные своды обрушаются, внутри растут деревья, не ограничен доступ посторонних.</a:t>
            </a:r>
            <a:endParaRPr lang="ru-RU" sz="2400" dirty="0"/>
          </a:p>
        </p:txBody>
      </p:sp>
      <p:pic>
        <p:nvPicPr>
          <p:cNvPr id="5124" name="Picture 4" descr="C:\Users\Иванова Олеся\Desktop\medeplavilnyj-zavod-bas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955" y="1220083"/>
            <a:ext cx="6006486" cy="365581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Иванова Олеся\Desktop\XXL_heigh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155" y="5105634"/>
            <a:ext cx="5522186" cy="326008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811953" y="4905407"/>
            <a:ext cx="6006488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/>
              <a:t>Бюджет сельсовета — 3 млн руб./год, </a:t>
            </a:r>
            <a:r>
              <a:rPr lang="ru-RU" sz="2400" dirty="0"/>
              <a:t>реставрация и консервация объекта</a:t>
            </a:r>
            <a:r>
              <a:rPr lang="en-US" sz="2400" dirty="0"/>
              <a:t> стоит десятки миллионов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07530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6000" r="-1000"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663699" y="177421"/>
            <a:ext cx="13924643" cy="818866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>
            <a:softEdge rad="317500"/>
          </a:effectLst>
        </p:spPr>
        <p:txBody>
          <a:bodyPr rtlCol="0" anchor="ctr"/>
          <a:lstStyle/>
          <a:p>
            <a:pPr lvl="0" algn="ctr">
              <a:buClrTx/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Цели внедрения практики</a:t>
            </a:r>
            <a:endParaRPr kumimoji="0" lang="ru-RU" sz="3200" b="1" i="0" u="none" strike="noStrike" kern="0" normalizeH="0" baseline="0" noProof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Book Antiqua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77257" y="1384300"/>
            <a:ext cx="15065829" cy="7950200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>
            <a:softEdge rad="317500"/>
          </a:effectLst>
        </p:spPr>
        <p:txBody>
          <a:bodyPr lIns="432000" rIns="432000" rtlCol="0" anchor="ctr"/>
          <a:lstStyle/>
          <a:p>
            <a:pPr marL="342900" lvl="0" indent="-342900">
              <a:buClrTx/>
              <a:buFont typeface="Wingdings" pitchFamily="2" charset="2"/>
              <a:buChar char="ü"/>
              <a:defRPr/>
            </a:pP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Повышение эффективности деятельности органов власти по сохранению и развитию Медеплавильного Преображенского завода путем максимальной открытости, обеспечения прозрачности всех процессов и всестороннего вовлечения граждан и сообщества Зилаира;</a:t>
            </a:r>
          </a:p>
          <a:p>
            <a:pPr lvl="0">
              <a:buClrTx/>
              <a:defRPr/>
            </a:pPr>
            <a:endParaRPr lang="ru-RU" sz="20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ea typeface="+mn-ea"/>
              <a:cs typeface="Times New Roman" panose="02020603050405020304" pitchFamily="18" charset="0"/>
            </a:endParaRPr>
          </a:p>
          <a:p>
            <a:pPr marL="342900" lvl="0" indent="-342900">
              <a:buClrTx/>
              <a:buFont typeface="Wingdings" pitchFamily="2" charset="2"/>
              <a:buChar char="ü"/>
              <a:defRPr/>
            </a:pP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 Повышение уровня доверия населения к действиям органов власти;</a:t>
            </a:r>
          </a:p>
          <a:p>
            <a:pPr lvl="0">
              <a:buClrTx/>
              <a:defRPr/>
            </a:pPr>
            <a:endParaRPr lang="ru-RU" sz="20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ea typeface="+mn-ea"/>
              <a:cs typeface="Times New Roman" panose="02020603050405020304" pitchFamily="18" charset="0"/>
            </a:endParaRPr>
          </a:p>
          <a:p>
            <a:pPr marL="342900" lvl="0" indent="-342900">
              <a:buClrTx/>
              <a:buFont typeface="Wingdings" pitchFamily="2" charset="2"/>
              <a:buChar char="ü"/>
              <a:defRPr/>
            </a:pP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 Разработка механизмов для сбора и учета мнения жителей на всех этапах реализации;</a:t>
            </a:r>
          </a:p>
          <a:p>
            <a:pPr lvl="0">
              <a:buClrTx/>
              <a:defRPr/>
            </a:pPr>
            <a:endParaRPr lang="ru-RU" sz="20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ea typeface="+mn-ea"/>
              <a:cs typeface="Times New Roman" panose="02020603050405020304" pitchFamily="18" charset="0"/>
            </a:endParaRPr>
          </a:p>
          <a:p>
            <a:pPr marL="342900" lvl="0" indent="-342900">
              <a:buClrTx/>
              <a:buFont typeface="Wingdings" pitchFamily="2" charset="2"/>
              <a:buChar char="ü"/>
              <a:defRPr/>
            </a:pP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 Организация совместных с сообществом мероприятий (волонтерство, субботники, обсуждения);</a:t>
            </a:r>
          </a:p>
          <a:p>
            <a:pPr lvl="0">
              <a:buClrTx/>
              <a:defRPr/>
            </a:pPr>
            <a:endParaRPr lang="ru-RU" sz="20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ea typeface="+mn-ea"/>
              <a:cs typeface="Times New Roman" panose="02020603050405020304" pitchFamily="18" charset="0"/>
            </a:endParaRPr>
          </a:p>
          <a:p>
            <a:pPr marL="342900" lvl="0" indent="-342900">
              <a:buClrTx/>
              <a:buFont typeface="Wingdings" pitchFamily="2" charset="2"/>
              <a:buChar char="ü"/>
              <a:defRPr/>
            </a:pP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 Сохранение культурного наследия. Предотвращение дальнейшего разрушения памятника промышленной архитектуры XVIII века;</a:t>
            </a:r>
          </a:p>
          <a:p>
            <a:pPr lvl="0">
              <a:buClrTx/>
              <a:defRPr/>
            </a:pPr>
            <a:endParaRPr lang="ru-RU" sz="20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ea typeface="+mn-ea"/>
              <a:cs typeface="Times New Roman" panose="02020603050405020304" pitchFamily="18" charset="0"/>
            </a:endParaRPr>
          </a:p>
          <a:p>
            <a:pPr marL="342900" lvl="0" indent="-342900">
              <a:buClrTx/>
              <a:buFont typeface="Wingdings" pitchFamily="2" charset="2"/>
              <a:buChar char="ü"/>
              <a:defRPr/>
            </a:pP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 Патриотическое воспитание и сохранение исторической памяти. Повысить интерес подрастающего поколения к истории родного края, сформировать чувство гордости за свою малую родину;</a:t>
            </a:r>
          </a:p>
          <a:p>
            <a:pPr lvl="0">
              <a:buClrTx/>
              <a:defRPr/>
            </a:pPr>
            <a:endParaRPr lang="ru-RU" sz="20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ea typeface="+mn-ea"/>
              <a:cs typeface="Times New Roman" panose="02020603050405020304" pitchFamily="18" charset="0"/>
            </a:endParaRPr>
          </a:p>
          <a:p>
            <a:pPr marL="342900" lvl="0" indent="-342900">
              <a:buClrTx/>
              <a:buFont typeface="Wingdings" pitchFamily="2" charset="2"/>
              <a:buChar char="ü"/>
              <a:defRPr/>
            </a:pP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Развитие туризма. Превращение завода в точку притяжения для туристов, желающих познакомиться с индустриальным наследием и природными красотами Зилаирского района;</a:t>
            </a:r>
          </a:p>
          <a:p>
            <a:pPr lvl="0">
              <a:buClrTx/>
              <a:defRPr/>
            </a:pPr>
            <a:endParaRPr lang="ru-RU" sz="20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ea typeface="+mn-ea"/>
              <a:cs typeface="Times New Roman" panose="02020603050405020304" pitchFamily="18" charset="0"/>
            </a:endParaRPr>
          </a:p>
          <a:p>
            <a:pPr marL="342900" lvl="0" indent="-342900">
              <a:buClrTx/>
              <a:buFont typeface="Wingdings" pitchFamily="2" charset="2"/>
              <a:buChar char="ü"/>
              <a:defRPr/>
            </a:pPr>
            <a:r>
              <a:rPr lang="ru-RU" sz="2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Создание условий для познавательного досуга. Организация на территории завода и в его окрестностях мероприятия, которые будут сочетать изучение истории с культурными событиями.</a:t>
            </a:r>
            <a:endParaRPr kumimoji="0" lang="ru-RU" sz="2000" i="0" u="none" strike="noStrike" kern="0" normalizeH="0" baseline="0" noProof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Book Antiqua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666191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6000" r="-1000"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475008" y="-15484"/>
            <a:ext cx="9233499" cy="818866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>
            <a:softEdge rad="317500"/>
          </a:effectLst>
        </p:spPr>
        <p:txBody>
          <a:bodyPr rtlCol="0" anchor="ctr"/>
          <a:lstStyle/>
          <a:p>
            <a:pPr algn="ctr">
              <a:buClrTx/>
              <a:defRPr/>
            </a:pPr>
            <a:r>
              <a:rPr lang="ru-RU" sz="32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Целевая аудитория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47367" y="397114"/>
            <a:ext cx="15393266" cy="818866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>
            <a:softEdge rad="317500"/>
          </a:effectLst>
        </p:spPr>
        <p:txBody>
          <a:bodyPr rtlCol="0" anchor="ctr"/>
          <a:lstStyle/>
          <a:p>
            <a:pPr algn="ctr">
              <a:buClrTx/>
              <a:defRPr/>
            </a:pPr>
            <a:r>
              <a:rPr lang="ru-RU" sz="32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Аудитория проекта включает несколько групп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47367" y="1189672"/>
            <a:ext cx="7299639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Местные жители, особенно школьники и студенты. Для них завод — часть личной истории, и проект призван сделать прошлое ближе, вовлечь в изучение родного края.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47366" y="9174034"/>
            <a:ext cx="7299639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Туристы и гости района. Люди, интересующиеся индустриальным наследием, историей и природными достопримечательностями Башкортостана.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401732" y="1102321"/>
            <a:ext cx="6438901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Book Antiqua" pitchFamily="18" charset="0"/>
              </a:rPr>
              <a:t>Специалисты (историки, краеведы). Для них объект представляет профессиональный интерес как пример уральской металлургии XVIII века и как площадка для исследований и образовательных программ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042010" y="8965134"/>
            <a:ext cx="6993749" cy="7386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Организаторы культурных событий. Местные и региональные власти, творческие коллективы, которые смогут проводить на территории завода фестивали, выставки и другие мероприятия.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1733" y="2470572"/>
            <a:ext cx="6438900" cy="3732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" t="21389" r="15785" b="-1"/>
          <a:stretch/>
        </p:blipFill>
        <p:spPr bwMode="auto">
          <a:xfrm>
            <a:off x="1447367" y="2252644"/>
            <a:ext cx="4534998" cy="320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Иванова Олеся\Desktop\IMG_20260917_15014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75008" y="5519025"/>
            <a:ext cx="4271998" cy="320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Иванова Олеся\Desktop\IMG_20260917_15113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42011" y="5029753"/>
            <a:ext cx="2193964" cy="2925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ванова Олеся\Desktop\IMG_20260917_15050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09670" y="5696560"/>
            <a:ext cx="2193964" cy="2925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Иванова Олеся\Desktop\IMG_20260917_151341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2" b="5353"/>
          <a:stretch/>
        </p:blipFill>
        <p:spPr bwMode="auto">
          <a:xfrm>
            <a:off x="1447367" y="5519025"/>
            <a:ext cx="2700756" cy="320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F272E65-2B78-4087-8DEA-9A9ADC7DD8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4006" y="2252644"/>
            <a:ext cx="2403000" cy="320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687F5EF-DF92-473F-8A17-0343E0A3B4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708507" y="6049772"/>
            <a:ext cx="3327253" cy="2218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440765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6000" r="-1000"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0821" y="169304"/>
            <a:ext cx="101727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anose="02020603050405020304" pitchFamily="18" charset="0"/>
              </a:rPr>
              <a:t>Предложенное решение и примененные подходы</a:t>
            </a:r>
          </a:p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Действия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муниципалитета</a:t>
            </a:r>
          </a:p>
          <a:p>
            <a:pPr algn="ctr"/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12 шагов муниципалитета (2019–2026)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200936"/>
              </p:ext>
            </p:extLst>
          </p:nvPr>
        </p:nvGraphicFramePr>
        <p:xfrm>
          <a:off x="1071155" y="1752600"/>
          <a:ext cx="16492946" cy="8331577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13533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315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080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34143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Год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Действие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Результат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5698"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2019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Заявка на статус исторического поселения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Постановление Правительства РБ № 97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4993"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2020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Проект «Преображение Зилаира» (Институт развития городов, бюро «Одиннадцать»)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Победа во Всероссийском конкурсе — 18 млн руб.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5880"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2020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Федеральный грант на благоустройство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55 млн руб.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5437"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2020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Уточнение границ и предмета охраны ОКН (НПЦ РБ)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Приказы № 288, 297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25698"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2021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Реставрация Спасо-Преображенского храма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62–75 млн руб., завершена в 2024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5880"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2021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Строительство деревянного моста к заводу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Построен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25698"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2023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Дорожная карта «Медный Урал»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Утверждена Управлением по госохране ОКН РБ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5880"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2023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Заявка на президентский грант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Подана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25698"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2024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Постановка ОКН на кадастровый учёт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Правоустанавливающие документы получены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625698"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2024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Инициатива передачи ОКН в собственность РБ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Процедура идёт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55437"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2025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ЛСР и дизайн-проект благоустройства территории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</a:rPr>
                        <a:t>8 913 036,11 руб., ИП Таулбаев А.Ф.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1775" marR="121775" marT="40592" marB="40592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655437"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2026</a:t>
                      </a: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Благоустройство территории</a:t>
                      </a:r>
                    </a:p>
                  </a:txBody>
                  <a:tcPr marL="121775" marR="121775" marT="40592" marB="4059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1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Работы по благоустройству прилегающей территории Преображенского медеплавильного завода начаты</a:t>
                      </a:r>
                    </a:p>
                  </a:txBody>
                  <a:tcPr marL="121775" marR="121775" marT="40592" marB="40592" anchor="ctr"/>
                </a:tc>
                <a:extLst>
                  <a:ext uri="{0D108BD9-81ED-4DB2-BD59-A6C34878D82A}">
                    <a16:rowId xmlns:a16="http://schemas.microsoft.com/office/drawing/2014/main" xmlns="" val="2404816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91800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6000" r="-1000"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94100" y="184247"/>
            <a:ext cx="10655300" cy="818866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>
            <a:softEdge rad="317500"/>
          </a:effectLst>
        </p:spPr>
        <p:txBody>
          <a:bodyPr rtlCol="0" anchor="ctr"/>
          <a:lstStyle/>
          <a:p>
            <a:pPr algn="ctr">
              <a:buClrTx/>
              <a:defRPr/>
            </a:pPr>
            <a:r>
              <a:rPr lang="ru-RU" sz="32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Предложенное решение и примененные подходы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87401" y="921250"/>
            <a:ext cx="94170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Book Antiqua" pitchFamily="18" charset="0"/>
              </a:rPr>
              <a:t>В 2020 г. проект «Преображение Зилаира», который выиграл во Всероссийском конкурсе малых городов и исторических поселений. Благодаря этому село получило на благоустройство 18 млн. рублей из федерального бюджета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33600" y="8776344"/>
            <a:ext cx="584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/>
              <a:t> </a:t>
            </a:r>
            <a:r>
              <a:rPr lang="ru-RU" sz="1800" b="1" dirty="0">
                <a:latin typeface="Book Antiqua" pitchFamily="18" charset="0"/>
              </a:rPr>
              <a:t>Прекрасно отреставрировали и Спасо-Преображенский храм и набережную около медеплавильного завода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845798" y="886539"/>
            <a:ext cx="66547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Book Antiqua" pitchFamily="18" charset="0"/>
              </a:rPr>
              <a:t>Работы по благоустройству в Зилаире начались в 2021 году, но они главным образом коснулись центра села. Перед домом культуры появилось пространство для мероприятий, сцена, смотровая площадка, лекторий, детские площадки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845798" y="8499345"/>
            <a:ext cx="665479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b="1" dirty="0">
                <a:latin typeface="Book Antiqua" pitchFamily="18" charset="0"/>
              </a:rPr>
              <a:t>В 2025 года в рамках муниципальной программы "Городская среда" разработали и утвердили проект по благоустройству территории вокруг завода, который осуществляется на данном этапе </a:t>
            </a:r>
            <a:r>
              <a:rPr lang="ru-RU" sz="1800" b="1" dirty="0" smtClean="0">
                <a:latin typeface="Book Antiqua" pitchFamily="18" charset="0"/>
              </a:rPr>
              <a:t>(2026 год) восстановления</a:t>
            </a:r>
            <a:r>
              <a:rPr lang="ru-RU" sz="1800" b="1" dirty="0">
                <a:latin typeface="Book Antiqua" pitchFamily="18" charset="0"/>
              </a:rPr>
              <a:t>. </a:t>
            </a:r>
            <a:r>
              <a:rPr lang="ru-RU" sz="1800" dirty="0">
                <a:latin typeface="Book Antiqua" pitchFamily="18" charset="0"/>
              </a:rPr>
              <a:t> </a:t>
            </a:r>
          </a:p>
        </p:txBody>
      </p:sp>
      <p:pic>
        <p:nvPicPr>
          <p:cNvPr id="7" name="Picture 2" descr="C:\Users\Иванова Олеся\Desktop\TRKV51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63757"/>
            <a:ext cx="4597400" cy="2760321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Иванова Олеся\Desktop\TRKV509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5588"/>
            <a:ext cx="4597400" cy="3064933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Иванова Олеся\Desktop\TRKV515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082" y="2244075"/>
            <a:ext cx="4979367" cy="3039259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Иванова Олеся\Desktop\Screenshot 2026-09-17 at 15-35-16 cef109b716411ee90cbe67a5a7b0ac10.jpg (изображение «WEBP» 1600 × 1000 пикселей)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67"/>
          <a:stretch/>
        </p:blipFill>
        <p:spPr bwMode="auto">
          <a:xfrm>
            <a:off x="10845798" y="2091079"/>
            <a:ext cx="6654800" cy="3064933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Иванова Олеся\Desktop\noroot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082" y="5523587"/>
            <a:ext cx="4979367" cy="303925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Иванова Олеся\Desktop\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798" y="5283334"/>
            <a:ext cx="6654799" cy="303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442109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6000" r="-1000"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56389" y="353507"/>
            <a:ext cx="1975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Решение</a:t>
            </a:r>
          </a:p>
        </p:txBody>
      </p:sp>
      <p:pic>
        <p:nvPicPr>
          <p:cNvPr id="6152" name="Picture 8" descr="\\Fs\пользователи\Иванова Олеся Юрьевна\16.09.2026\Медзавод Зилаир\проект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5372" y="1953946"/>
            <a:ext cx="4530086" cy="294320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\\Fs\пользователи\Иванова Олеся Юрьевна\16.09.2026\Медзавод Зилаир\проект\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72" y="6431576"/>
            <a:ext cx="5764036" cy="348536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\\Fs\пользователи\Иванова Олеся Юрьевна\16.09.2026\Медзавод Зилаир\проект\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43" y="1953946"/>
            <a:ext cx="4423342" cy="294320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28801" y="938283"/>
            <a:ext cx="149642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Благоустройство территории вокруг медеплавильного завода в селе Зилаир Зилаирского района Республики Башкортостан будет  реализовано в рамках национального проекта «Инфраструктура для жизни» и регионального проекта «Формирование комфортной городской среды»</a:t>
            </a:r>
          </a:p>
        </p:txBody>
      </p:sp>
      <p:pic>
        <p:nvPicPr>
          <p:cNvPr id="6156" name="Picture 12" descr="C:\Users\Иванова Олеся\Desktop\29638775713581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0794" y="6431577"/>
            <a:ext cx="5687351" cy="348536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C:\Users\Иванова Олеся\Desktop\29638775721239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371" y="2621564"/>
            <a:ext cx="8643256" cy="445848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972BC48-1344-4CF5-BA9E-8052F88060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4556" y="7080044"/>
            <a:ext cx="5298889" cy="2980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216280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6000" r="-1000"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ванова Олеся\Desktop\фото сделанные работы\FullSizeRender 5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8639">
            <a:off x="426754" y="495476"/>
            <a:ext cx="4320000" cy="24300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ванова Олеся\Desktop\фото сделанные работы\FullSizeRender 33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800" y="1650994"/>
            <a:ext cx="7876118" cy="474702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Иванова Олеся\Desktop\фото сделанные работы\FullSizeRender 28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2117">
            <a:off x="13609867" y="575952"/>
            <a:ext cx="4320000" cy="24300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Иванова Олеся\Desktop\фото сделанные работы\FullSizeRender 29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559" y="3256748"/>
            <a:ext cx="2743200" cy="314126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Иванова Олеся\Desktop\фото сделанные работы\FullSizeRender 40.jpeg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560" y="6639599"/>
            <a:ext cx="6120000" cy="3420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Иванова Олеся\Desktop\фото сделанные работы\FullSizeRender 61.jpeg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59" y="6639599"/>
            <a:ext cx="6120000" cy="34200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Иванова Олеся\Desktop\фото сделанные работы\FullSizeRender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0325" y="3233162"/>
            <a:ext cx="3048471" cy="310226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967235" y="430312"/>
            <a:ext cx="23535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В процессе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A77F139-0BCA-45AE-9772-D88102FCB0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4017" y="6788991"/>
            <a:ext cx="5453684" cy="3067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828801" y="938283"/>
            <a:ext cx="149642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Главный подрядчик на текущем этапе – ООО «РЕФСТРОЙПРОЕКТ»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0731450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6000" r="-1000"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6897" y="184247"/>
            <a:ext cx="17225513" cy="818866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>
            <a:softEdge rad="317500"/>
          </a:effectLst>
        </p:spPr>
        <p:txBody>
          <a:bodyPr rtlCol="0" anchor="ctr"/>
          <a:lstStyle/>
          <a:p>
            <a:pPr algn="ctr">
              <a:buClrTx/>
              <a:defRPr/>
            </a:pPr>
            <a:r>
              <a:rPr lang="ru-RU" sz="36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Обоснование новизны</a:t>
            </a:r>
          </a:p>
        </p:txBody>
      </p:sp>
      <p:pic>
        <p:nvPicPr>
          <p:cNvPr id="3077" name="Picture 5" descr="C:\Users\Иванова Олеся\Desktop\1666886562-358afa4e62ff465abdced6232c70916b092ed53e79e2ae222a574aec36309bfd@2x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69" y="837690"/>
            <a:ext cx="7734303" cy="433121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4719" y="4443312"/>
            <a:ext cx="7509825" cy="482418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9167505" y="1815271"/>
            <a:ext cx="8654905" cy="1815882"/>
          </a:xfrm>
          <a:prstGeom prst="rect">
            <a:avLst/>
          </a:prstGeom>
          <a:solidFill>
            <a:schemeClr val="tx2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indent="363538"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Жители Зилаирского района на прямой линии Главы Башкортостана рассказали Радию Хабирову о мечте – сохранить Преображенский медеплавильный завод.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0" y="5168900"/>
            <a:ext cx="10139082" cy="5078313"/>
          </a:xfrm>
          <a:prstGeom prst="rect">
            <a:avLst/>
          </a:prstGeom>
          <a:solidFill>
            <a:schemeClr val="tx2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indent="363538" algn="ctr"/>
            <a: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В отличие от 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аналогов </a:t>
            </a:r>
            <a: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(Воскресенский завод, 65 млн — здание оставлено руиной; Верхоторский, 99,84 млн — руина как «декорация»), где ограничились благоустройством территории, наша концепция предполагает частичную реставрацию сводов и защитный павильон — качественно новый результат. Внедрён многоуровневый механизм вовлечения: от соучастия жителей в проектировании до прямого обращения к главе республики на прямой 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линии https</a:t>
            </a:r>
            <a: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://vk.ru/wall-27097047_342044 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 -(</a:t>
            </a:r>
            <a: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ноябрь 2023). </a:t>
            </a:r>
            <a:endParaRPr lang="ru-RU" sz="2700" b="1" dirty="0" smtClean="0">
              <a:solidFill>
                <a:schemeClr val="accent6">
                  <a:lumMod val="50000"/>
                </a:schemeClr>
              </a:solidFill>
              <a:latin typeface="Book Antiqua" pitchFamily="18" charset="0"/>
              <a:cs typeface="Arial" pitchFamily="34" charset="0"/>
            </a:endParaRPr>
          </a:p>
          <a:p>
            <a:pPr indent="363538" algn="ctr"/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В </a:t>
            </a:r>
            <a: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отличие от 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других муниципалитетов</a:t>
            </a:r>
            <a:r>
              <a:rPr lang="ru-RU" sz="2700" b="1" dirty="0" smtClean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, в Зилаирском районе граждане </a:t>
            </a:r>
            <a: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сами инициировали процесс сохранения.</a:t>
            </a:r>
          </a:p>
        </p:txBody>
      </p:sp>
    </p:spTree>
    <p:extLst>
      <p:ext uri="{BB962C8B-B14F-4D97-AF65-F5344CB8AC3E}">
        <p14:creationId xmlns:p14="http://schemas.microsoft.com/office/powerpoint/2010/main" val="3931691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6000" r="-1000"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51845" y="531912"/>
            <a:ext cx="95317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Гражданское участие — основа практики</a:t>
            </a:r>
          </a:p>
        </p:txBody>
      </p:sp>
      <p:pic>
        <p:nvPicPr>
          <p:cNvPr id="2052" name="Picture 4" descr="C:\Users\Иванова Олеся\Desktop\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03" y="1438424"/>
            <a:ext cx="8531477" cy="479895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44158" y="6559511"/>
            <a:ext cx="12567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+mn-lt"/>
              </a:rPr>
              <a:t>2019-Фестиваль «О, берег» — культурное мероприятие у индустриальной постройки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4158" y="7054378"/>
            <a:ext cx="12410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2020-Соучаствующее проектирование «Преображения Зилаира» — встречи, опросы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4158" y="7549245"/>
            <a:ext cx="10318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2023-Прямая линия с Хабировым — жители попросили о реставрации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4158" y="8044112"/>
            <a:ext cx="13443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2024-Краевед Сергей Варганов — статьи в «РесБаш», экскурсии, общественная экспертиза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4158" y="8538979"/>
            <a:ext cx="10386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2025-Велорепортер — видеообзор завода изнутри, 39 527 просмотров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4158" y="9033846"/>
            <a:ext cx="12471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2026-Артефакты завода на фестивале «Медь» (Верхотор) — региональная выставка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44158" y="9528712"/>
            <a:ext cx="71913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Посты ВК о состоянии объекта (10+ публикаций)</a:t>
            </a:r>
          </a:p>
        </p:txBody>
      </p:sp>
      <p:sp>
        <p:nvSpPr>
          <p:cNvPr id="15" name="TextBox 14"/>
          <p:cNvSpPr txBox="1"/>
          <p:nvPr/>
        </p:nvSpPr>
        <p:spPr>
          <a:xfrm rot="10800000" flipV="1">
            <a:off x="9616116" y="1209352"/>
            <a:ext cx="82997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Ключевой вывод: Граждане инициировали и публично сопровождают процесс сохранения завода. Муниципалитет обеспечивает прозрачность через публикацию смет, проектной документации и отчётов.</a:t>
            </a:r>
          </a:p>
        </p:txBody>
      </p:sp>
      <p:pic>
        <p:nvPicPr>
          <p:cNvPr id="2057" name="Picture 9" descr="C:\Users\Иванова Олеся\Desktop\паспорт версия 2 Зилаир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263" y="3537380"/>
            <a:ext cx="3440484" cy="44487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8" name="Picture 10" descr="C:\Users\Иванова Олеся\Desktop\Untitled.FR1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023" y="3537380"/>
            <a:ext cx="2008430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9" name="Picture 11" descr="C:\Users\Иванова Олеся\Desktop\Untitled.FR1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2243" y="3537380"/>
            <a:ext cx="1911231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47074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6000" r="-1000"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94100" y="-47689"/>
            <a:ext cx="10655300" cy="818866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>
            <a:softEdge rad="317500"/>
          </a:effectLst>
        </p:spPr>
        <p:txBody>
          <a:bodyPr rtlCol="0" anchor="ctr"/>
          <a:lstStyle/>
          <a:p>
            <a:pPr algn="ctr">
              <a:buClrTx/>
              <a:defRPr/>
            </a:pPr>
            <a:r>
              <a:rPr lang="ru-RU" sz="3200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Кадровое обеспечение</a:t>
            </a:r>
          </a:p>
        </p:txBody>
      </p:sp>
      <p:pic>
        <p:nvPicPr>
          <p:cNvPr id="4098" name="Picture 2" descr="C:\Users\Иванова Олеся\Desktop\53618273-15cb-571b-8902-21f9ecf3a8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031" y="3879184"/>
            <a:ext cx="5799939" cy="336668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Иванова Олеся\Desktop\saga-33-1500x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2916" y="2026060"/>
            <a:ext cx="4320000" cy="2340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848131" y="4108634"/>
            <a:ext cx="61745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Book Antiqua" pitchFamily="18" charset="0"/>
              </a:rPr>
              <a:t>Бюро «Одиннадцать» — разработка проекта «Преображение Зилаира»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9436" y="7658548"/>
            <a:ext cx="581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Book Antiqua" pitchFamily="18" charset="0"/>
              </a:rPr>
              <a:t>ГБУ «Институт развития городов и сёл Республики Башкортостан» — координация проекта «Преображение Зилаира»</a:t>
            </a:r>
          </a:p>
        </p:txBody>
      </p:sp>
      <p:pic>
        <p:nvPicPr>
          <p:cNvPr id="5124" name="Picture 4" descr="C:\Users\Иванова Олеся\Desktop\i.jpg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071" y="5540474"/>
            <a:ext cx="4320000" cy="2340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Иванова Олеся\Desktop\scale_1200.png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2916" y="5536659"/>
            <a:ext cx="4320000" cy="2340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774525" y="7642691"/>
            <a:ext cx="43217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Book Antiqua" pitchFamily="18" charset="0"/>
              </a:rPr>
              <a:t>Краевед Сергей Варганов</a:t>
            </a:r>
          </a:p>
          <a:p>
            <a:pPr algn="ctr"/>
            <a:r>
              <a:rPr lang="ru-RU" sz="1600" b="1" dirty="0">
                <a:latin typeface="Book Antiqua" pitchFamily="18" charset="0"/>
              </a:rPr>
              <a:t>(</a:t>
            </a:r>
            <a:r>
              <a:rPr lang="en-US" sz="1600" dirty="0"/>
              <a:t>общественная экспертиза состояния объекта, экскурсии, публичная популяризация</a:t>
            </a:r>
            <a:r>
              <a:rPr lang="ru-RU" sz="1600" dirty="0"/>
              <a:t>)</a:t>
            </a:r>
            <a:endParaRPr lang="ru-RU" sz="1600" b="1" dirty="0">
              <a:latin typeface="Book Antiqua" pitchFamily="18" charset="0"/>
            </a:endParaRPr>
          </a:p>
        </p:txBody>
      </p:sp>
      <p:pic>
        <p:nvPicPr>
          <p:cNvPr id="5126" name="Picture 6" descr="C:\Users\Иванова Олеся\Desktop\DSC00275.JPG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071" y="2026060"/>
            <a:ext cx="4320000" cy="2340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6271" y="4154800"/>
            <a:ext cx="5943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Book Antiqua" pitchFamily="18" charset="0"/>
              </a:rPr>
              <a:t>ГБУ РБ «Научно-производственный центр по охране объектов культурного наследия Республики Башкортостан» — историко-культурные исследования, уточнение границ и предмета охраны ОКН (2020)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42115" y="636414"/>
            <a:ext cx="9144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800" b="1" dirty="0">
                <a:latin typeface="Book Antiqua" pitchFamily="18" charset="0"/>
              </a:rPr>
              <a:t>Муниципалитет сделал всё возможное в рамках своих полномочий и бюджета: правовая защита, кадастровый учёт, гранты, благоустройство, инициирование передачи в собственность РБ.</a:t>
            </a:r>
          </a:p>
        </p:txBody>
      </p:sp>
      <p:pic>
        <p:nvPicPr>
          <p:cNvPr id="4099" name="Picture 3" descr="C:\Users\Иванова Олеся\Desktop\012.JPG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000" y="1525124"/>
            <a:ext cx="4320000" cy="2340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921750" y="458470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8636490" y="3635179"/>
            <a:ext cx="10150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Book Antiqua" pitchFamily="18" charset="0"/>
              </a:rPr>
              <a:t>Жители</a:t>
            </a:r>
          </a:p>
        </p:txBody>
      </p:sp>
      <p:pic>
        <p:nvPicPr>
          <p:cNvPr id="4100" name="Picture 4" descr="C:\Users\Иванова Олеся\Desktop\og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000" y="7173472"/>
            <a:ext cx="4320000" cy="2268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4572000" y="9374607"/>
            <a:ext cx="9144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600" b="1" dirty="0">
                <a:latin typeface="Book Antiqua" pitchFamily="18" charset="0"/>
              </a:rPr>
              <a:t>ИП Таулбаев Асхат Файзуллович (ОГРН 304025415900042, ИНН 022300940604)</a:t>
            </a:r>
          </a:p>
          <a:p>
            <a:pPr algn="ctr"/>
            <a:r>
              <a:rPr lang="ru-RU" sz="1600" b="1" dirty="0">
                <a:latin typeface="Book Antiqua" pitchFamily="18" charset="0"/>
              </a:rPr>
              <a:t>Р</a:t>
            </a:r>
            <a:r>
              <a:rPr lang="en-US" sz="1600" b="1" dirty="0" err="1">
                <a:latin typeface="Book Antiqua" pitchFamily="18" charset="0"/>
              </a:rPr>
              <a:t>азработка</a:t>
            </a:r>
            <a:r>
              <a:rPr lang="en-US" sz="1600" b="1" dirty="0">
                <a:latin typeface="Book Antiqua" pitchFamily="18" charset="0"/>
              </a:rPr>
              <a:t> дизайн-проекта благоустройства территории вокруг медеплавильного завода (2025), рабочая документация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3468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6000" r="-3000"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6286912" y="157212"/>
            <a:ext cx="5729839" cy="818866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>
            <a:softEdge rad="3175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normalizeH="0" baseline="0" noProof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Book Antiqua" pitchFamily="18" charset="0"/>
                <a:ea typeface="+mn-ea"/>
                <a:cs typeface="Times New Roman" panose="02020603050405020304" pitchFamily="18" charset="0"/>
              </a:rPr>
              <a:t>Эффект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28758" y="671059"/>
            <a:ext cx="5297219" cy="3785652"/>
          </a:xfrm>
          <a:prstGeom prst="rect">
            <a:avLst/>
          </a:prstGeom>
          <a:solidFill>
            <a:schemeClr val="tx2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indent="363538" algn="ctr"/>
            <a:endParaRPr lang="ru-RU" sz="2400" b="1" dirty="0">
              <a:solidFill>
                <a:schemeClr val="accent6">
                  <a:lumMod val="50000"/>
                </a:schemeClr>
              </a:solidFill>
              <a:latin typeface="Book Antiqua" pitchFamily="18" charset="0"/>
              <a:cs typeface="Arial" pitchFamily="34" charset="0"/>
            </a:endParaRPr>
          </a:p>
          <a:p>
            <a:pPr indent="363538" algn="just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- Опыт Зилаира официально отмечен как применимый в других сельских поселениях;</a:t>
            </a:r>
          </a:p>
          <a:p>
            <a:pPr indent="363538" algn="just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- Модель синхронизации федеральных, региональных, муниципальных программ и внебюджетных средств — признана лучшей практикой на федеральном уровне.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6580" y="5171198"/>
            <a:ext cx="4925305" cy="3785652"/>
          </a:xfrm>
          <a:prstGeom prst="rect">
            <a:avLst/>
          </a:prstGeom>
          <a:solidFill>
            <a:schemeClr val="tx2"/>
          </a:solidFill>
          <a:effectLst>
            <a:softEdge rad="635000"/>
          </a:effectLst>
        </p:spPr>
        <p:txBody>
          <a:bodyPr wrap="square" rtlCol="0">
            <a:spAutoFit/>
          </a:bodyPr>
          <a:lstStyle/>
          <a:p>
            <a:pPr indent="363538" algn="just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- Зилаир стал центром туристского притяжения;</a:t>
            </a:r>
          </a:p>
          <a:p>
            <a:pPr indent="363538" algn="just"/>
            <a:endParaRPr lang="ru-RU" sz="2400" b="1" dirty="0">
              <a:solidFill>
                <a:schemeClr val="accent6">
                  <a:lumMod val="50000"/>
                </a:schemeClr>
              </a:solidFill>
              <a:latin typeface="Book Antiqua" pitchFamily="18" charset="0"/>
              <a:cs typeface="Arial" pitchFamily="34" charset="0"/>
            </a:endParaRPr>
          </a:p>
          <a:p>
            <a:pPr indent="363538" algn="just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Book Antiqua" pitchFamily="18" charset="0"/>
                <a:cs typeface="Arial" pitchFamily="34" charset="0"/>
              </a:rPr>
              <a:t>- Включение в формируемое туристическое кольцо «Медный Урал»-уникальный маршрут, который дает возможность одновременно окунуться в прошлое и настоящее Уральского края.</a:t>
            </a:r>
          </a:p>
        </p:txBody>
      </p:sp>
      <p:pic>
        <p:nvPicPr>
          <p:cNvPr id="1026" name="Picture 2" descr="C:\Users\Иванова Олеся\Desktop\i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13" y="225281"/>
            <a:ext cx="6120000" cy="39600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ванова Олеся\Desktop\42278194854_3fdb1047db_c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6751" y="183371"/>
            <a:ext cx="6120000" cy="3960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C2AA90F-0267-41A2-9A96-B7214BBCA0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912" y="4628727"/>
            <a:ext cx="7344000" cy="550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E0324BC-F64B-47B7-A62C-20991725E9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05752" y="4628727"/>
            <a:ext cx="4130999" cy="550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781405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l="-4000" t="-1000" r="-2000"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41019303-FFED-43DB-998D-570C63471227}"/>
              </a:ext>
            </a:extLst>
          </p:cNvPr>
          <p:cNvGrpSpPr/>
          <p:nvPr/>
        </p:nvGrpSpPr>
        <p:grpSpPr>
          <a:xfrm>
            <a:off x="2715903" y="1518218"/>
            <a:ext cx="12760302" cy="7630644"/>
            <a:chOff x="2715904" y="327546"/>
            <a:chExt cx="12760302" cy="7630644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86"/>
            <a:stretch/>
          </p:blipFill>
          <p:spPr>
            <a:xfrm>
              <a:off x="2715904" y="327546"/>
              <a:ext cx="12760302" cy="763064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  <a:softEdge rad="317500"/>
            </a:effectLst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xmlns="" id="{CDC16932-51ED-4615-A14F-2D5CF0C09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870415" y="3194050"/>
              <a:ext cx="1581150" cy="387320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518B7BF3-8EFD-40E0-8708-31991FE01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-37000"/>
                      </a14:imgEffect>
                      <a14:imgEffect>
                        <a14:colorTemperature colorTemp="3267"/>
                      </a14:imgEffect>
                      <a14:imgEffect>
                        <a14:brightnessContrast bright="-17000" contrast="-3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982450" y="4536667"/>
              <a:ext cx="1321594" cy="1367447"/>
            </a:xfrm>
            <a:prstGeom prst="rect">
              <a:avLst/>
            </a:prstGeom>
            <a:noFill/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xmlns="" id="{99496E8C-A34F-4FEF-A27E-44E4E1A89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942445" y="3863089"/>
              <a:ext cx="1461770" cy="594618"/>
            </a:xfrm>
            <a:prstGeom prst="rect">
              <a:avLst/>
            </a:prstGeom>
            <a:noFill/>
          </p:spPr>
        </p:pic>
      </p:grpSp>
      <p:sp>
        <p:nvSpPr>
          <p:cNvPr id="9" name="Прямоугольник 8"/>
          <p:cNvSpPr/>
          <p:nvPr/>
        </p:nvSpPr>
        <p:spPr>
          <a:xfrm>
            <a:off x="1866333" y="78279"/>
            <a:ext cx="14459444" cy="195079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normalizeH="0" baseline="0" noProof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Book Antiqua" pitchFamily="18" charset="0"/>
                <a:ea typeface="+mn-ea"/>
                <a:cs typeface="Times New Roman" panose="02020603050405020304" pitchFamily="18" charset="0"/>
              </a:rPr>
              <a:t>Конкурсный проект </a:t>
            </a:r>
          </a:p>
          <a:p>
            <a:pPr lvl="0" algn="ctr">
              <a:buClrTx/>
              <a:defRPr/>
            </a:pPr>
            <a:r>
              <a:rPr kumimoji="0" lang="ru-RU" sz="3200" b="1" i="0" u="none" strike="noStrike" kern="0" normalizeH="0" baseline="0" noProof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Book Antiqua" pitchFamily="18" charset="0"/>
                <a:ea typeface="+mn-ea"/>
                <a:cs typeface="Times New Roman" panose="02020603050405020304" pitchFamily="18" charset="0"/>
              </a:rPr>
              <a:t>подготовлен  Финансовым управлением администрации муниципального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района Зилаирский район</a:t>
            </a:r>
          </a:p>
          <a:p>
            <a:pPr lvl="0" algn="ctr">
              <a:buClrTx/>
              <a:defRPr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ea typeface="+mn-ea"/>
                <a:cs typeface="Times New Roman" panose="02020603050405020304" pitchFamily="18" charset="0"/>
              </a:rPr>
              <a:t>Республики Башкортостан</a:t>
            </a:r>
            <a:endParaRPr kumimoji="0" lang="ru-RU" sz="3200" b="1" i="0" u="none" strike="noStrike" kern="0" normalizeH="0" baseline="0" noProof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Book Antiqua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908018" y="1963019"/>
            <a:ext cx="41264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itchFamily="18" charset="0"/>
              </a:rPr>
              <a:t>Визуализация будущего завода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7639" y="8392839"/>
            <a:ext cx="1001052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itchFamily="18" charset="0"/>
              </a:rPr>
              <a:t>Контактные данные: 453680, Республика Башкортостан,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itchFamily="18" charset="0"/>
              </a:rPr>
              <a:t>Зилаирский район, с. Зилаир, ул</a:t>
            </a:r>
            <a:r>
              <a:rPr lang="en-US" alt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itchFamily="18" charset="0"/>
              </a:rPr>
              <a:t>.</a:t>
            </a:r>
            <a:r>
              <a:rPr lang="ru-RU" alt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itchFamily="18" charset="0"/>
              </a:rPr>
              <a:t> Ленина</a:t>
            </a:r>
            <a:r>
              <a:rPr lang="en-US" alt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itchFamily="18" charset="0"/>
              </a:rPr>
              <a:t>,</a:t>
            </a:r>
            <a:r>
              <a:rPr lang="ru-RU" alt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itchFamily="18" charset="0"/>
              </a:rPr>
              <a:t> дом 70,            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itchFamily="18" charset="0"/>
              </a:rPr>
              <a:t>тел. (34752) 2-13-79; факс (34752) 2-16-72;</a:t>
            </a:r>
            <a:r>
              <a:rPr lang="en-US" alt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itchFamily="18" charset="0"/>
              </a:rPr>
              <a:t> </a:t>
            </a:r>
            <a:endParaRPr lang="ru-RU" alt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itchFamily="18" charset="0"/>
              </a:rPr>
              <a:t>Е</a:t>
            </a:r>
            <a:r>
              <a:rPr lang="fr-FR" alt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itchFamily="18" charset="0"/>
              </a:rPr>
              <a:t>-mail: </a:t>
            </a: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  <a:cs typeface="Times New Roman" pitchFamily="18" charset="0"/>
                <a:hlinkClick r:id="rId10"/>
              </a:rPr>
              <a:t>fu.zilair@bashkortostan.ru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 Antiqua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763381" y="9300780"/>
            <a:ext cx="42049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 Antiqua" pitchFamily="18" charset="0"/>
              </a:rPr>
              <a:t>с. Зилаир 2026 год</a:t>
            </a: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Minimal Morph Space Theme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inimal Morph Space Theme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6383</TotalTime>
  <Words>1308</Words>
  <Application>Microsoft Office PowerPoint</Application>
  <PresentationFormat>Произвольный</PresentationFormat>
  <Paragraphs>147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Book Antiqua</vt:lpstr>
      <vt:lpstr>Wingdings</vt:lpstr>
      <vt:lpstr>Times New Roman</vt:lpstr>
      <vt:lpstr>Inter</vt:lpstr>
      <vt:lpstr>Calibri</vt:lpstr>
      <vt:lpstr>Minimal Morph Space Themed</vt:lpstr>
      <vt:lpstr>1_Minimal Morph Space Themed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Кожевникова Юлия</dc:creator>
  <cp:lastModifiedBy>Кожевникова Юлия</cp:lastModifiedBy>
  <cp:revision>177</cp:revision>
  <dcterms:modified xsi:type="dcterms:W3CDTF">2026-09-22T12:35:59Z</dcterms:modified>
</cp:coreProperties>
</file>